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 id="2147484055" r:id="rId6"/>
    <p:sldMasterId id="2147484090" r:id="rId7"/>
  </p:sldMasterIdLst>
  <p:notesMasterIdLst>
    <p:notesMasterId r:id="rId51"/>
  </p:notesMasterIdLst>
  <p:sldIdLst>
    <p:sldId id="592" r:id="rId8"/>
    <p:sldId id="594" r:id="rId9"/>
    <p:sldId id="617" r:id="rId10"/>
    <p:sldId id="706" r:id="rId11"/>
    <p:sldId id="707" r:id="rId12"/>
    <p:sldId id="708" r:id="rId13"/>
    <p:sldId id="709" r:id="rId14"/>
    <p:sldId id="628" r:id="rId15"/>
    <p:sldId id="623" r:id="rId16"/>
    <p:sldId id="625" r:id="rId17"/>
    <p:sldId id="627" r:id="rId18"/>
    <p:sldId id="710" r:id="rId19"/>
    <p:sldId id="711" r:id="rId20"/>
    <p:sldId id="712" r:id="rId21"/>
    <p:sldId id="630" r:id="rId22"/>
    <p:sldId id="632" r:id="rId23"/>
    <p:sldId id="633" r:id="rId24"/>
    <p:sldId id="634" r:id="rId25"/>
    <p:sldId id="714" r:id="rId26"/>
    <p:sldId id="635" r:id="rId27"/>
    <p:sldId id="636" r:id="rId28"/>
    <p:sldId id="637" r:id="rId29"/>
    <p:sldId id="638" r:id="rId30"/>
    <p:sldId id="639" r:id="rId31"/>
    <p:sldId id="640" r:id="rId32"/>
    <p:sldId id="641" r:id="rId33"/>
    <p:sldId id="716" r:id="rId34"/>
    <p:sldId id="705" r:id="rId35"/>
    <p:sldId id="713" r:id="rId36"/>
    <p:sldId id="646" r:id="rId37"/>
    <p:sldId id="704" r:id="rId38"/>
    <p:sldId id="648" r:id="rId39"/>
    <p:sldId id="649" r:id="rId40"/>
    <p:sldId id="651" r:id="rId41"/>
    <p:sldId id="657" r:id="rId42"/>
    <p:sldId id="658" r:id="rId43"/>
    <p:sldId id="655" r:id="rId44"/>
    <p:sldId id="656" r:id="rId45"/>
    <p:sldId id="650" r:id="rId46"/>
    <p:sldId id="652" r:id="rId47"/>
    <p:sldId id="653" r:id="rId48"/>
    <p:sldId id="654" r:id="rId49"/>
    <p:sldId id="715" r:id="rId5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4FF"/>
    <a:srgbClr val="001E7E"/>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454" autoAdjust="0"/>
  </p:normalViewPr>
  <p:slideViewPr>
    <p:cSldViewPr snapToGrid="0" showGuides="1">
      <p:cViewPr varScale="1">
        <p:scale>
          <a:sx n="94" d="100"/>
          <a:sy n="94" d="100"/>
        </p:scale>
        <p:origin x="108" y="330"/>
      </p:cViewPr>
      <p:guideLst>
        <p:guide orient="horz" pos="2160"/>
        <p:guide pos="3840"/>
      </p:guideLst>
    </p:cSldViewPr>
  </p:slideViewPr>
  <p:outlineViewPr>
    <p:cViewPr>
      <p:scale>
        <a:sx n="33" d="100"/>
        <a:sy n="33" d="100"/>
      </p:scale>
      <p:origin x="0" y="-9444"/>
    </p:cViewPr>
  </p:outlineViewPr>
  <p:notesTextViewPr>
    <p:cViewPr>
      <p:scale>
        <a:sx n="100" d="100"/>
        <a:sy n="100" d="100"/>
      </p:scale>
      <p:origin x="0" y="0"/>
    </p:cViewPr>
  </p:notesTextViewPr>
  <p:sorterViewPr>
    <p:cViewPr varScale="1">
      <p:scale>
        <a:sx n="100" d="100"/>
        <a:sy n="100" d="100"/>
      </p:scale>
      <p:origin x="0" y="-292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400" hangingPunct="0"/>
            <a:r>
              <a:rPr lang="en-US" kern="0" dirty="0" smtClean="0">
                <a:solidFill>
                  <a:prstClr val="black"/>
                </a:solidFill>
                <a:latin typeface="Arial" panose="020B0604020202020204"/>
                <a:sym typeface="Calibri"/>
              </a:rPr>
              <a:t>HPE Company Confidential for internal and partner use only</a:t>
            </a:r>
            <a:endParaRPr lang="en-US" kern="0" dirty="0">
              <a:solidFill>
                <a:prstClr val="black"/>
              </a:solidFill>
              <a:latin typeface="Arial" panose="020B0604020202020204"/>
              <a:sym typeface="Calibri"/>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defTabSz="914400" hangingPunct="0"/>
            <a:fld id="{5BFEAE42-E3FE-4405-B7FC-4425D05B92A0}" type="slidenum">
              <a:rPr lang="en-US" kern="0" smtClean="0">
                <a:solidFill>
                  <a:prstClr val="black"/>
                </a:solidFill>
                <a:latin typeface="Arial" panose="020B0604020202020204"/>
                <a:sym typeface="Calibri"/>
              </a:rPr>
              <a:pPr defTabSz="914400" hangingPunct="0"/>
              <a:t>14</a:t>
            </a:fld>
            <a:endParaRPr lang="en-US" kern="0">
              <a:solidFill>
                <a:prstClr val="black"/>
              </a:solidFill>
              <a:latin typeface="Arial" panose="020B0604020202020204"/>
              <a:sym typeface="Calibri"/>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pPr defTabSz="914400" hangingPunct="0"/>
            <a:r>
              <a:rPr lang="en-US" kern="0" dirty="0" smtClean="0">
                <a:solidFill>
                  <a:prstClr val="black"/>
                </a:solidFill>
                <a:latin typeface="Arial" panose="020B0604020202020204"/>
                <a:sym typeface="Calibri"/>
              </a:rPr>
              <a:t>Service Manager 9.4x Technical Configuration</a:t>
            </a:r>
            <a:endParaRPr lang="en-US" kern="0" dirty="0">
              <a:solidFill>
                <a:prstClr val="black"/>
              </a:solidFill>
              <a:latin typeface="Arial" panose="020B0604020202020204"/>
              <a:sym typeface="Calibri"/>
            </a:endParaRPr>
          </a:p>
        </p:txBody>
      </p:sp>
      <p:sp>
        <p:nvSpPr>
          <p:cNvPr id="7" name="Date Placeholder 6"/>
          <p:cNvSpPr>
            <a:spLocks noGrp="1"/>
          </p:cNvSpPr>
          <p:nvPr>
            <p:ph type="dt" idx="13"/>
          </p:nvPr>
        </p:nvSpPr>
        <p:spPr>
          <a:xfrm>
            <a:off x="3884613" y="0"/>
            <a:ext cx="2971800" cy="458788"/>
          </a:xfrm>
          <a:prstGeom prst="rect">
            <a:avLst/>
          </a:prstGeom>
        </p:spPr>
        <p:txBody>
          <a:bodyPr/>
          <a:lstStyle/>
          <a:p>
            <a:pPr defTabSz="914400" hangingPunct="0"/>
            <a:r>
              <a:rPr lang="en-US" kern="0" dirty="0" smtClean="0">
                <a:solidFill>
                  <a:prstClr val="black"/>
                </a:solidFill>
                <a:latin typeface="Arial" panose="020B0604020202020204"/>
                <a:sym typeface="Calibri"/>
              </a:rPr>
              <a:t>December 2015</a:t>
            </a:r>
            <a:endParaRPr lang="en-US" kern="0" dirty="0">
              <a:solidFill>
                <a:prstClr val="black"/>
              </a:solidFill>
              <a:latin typeface="Arial" panose="020B0604020202020204"/>
              <a:sym typeface="Calibri"/>
            </a:endParaRPr>
          </a:p>
        </p:txBody>
      </p:sp>
    </p:spTree>
    <p:extLst>
      <p:ext uri="{BB962C8B-B14F-4D97-AF65-F5344CB8AC3E}">
        <p14:creationId xmlns:p14="http://schemas.microsoft.com/office/powerpoint/2010/main" val="1804081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21132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426456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315327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23346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344959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At this stage functions are: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Filtering</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Grouping</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Presenting (columns)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3543941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To create a new view:</a:t>
            </a:r>
          </a:p>
          <a:p>
            <a:pPr marL="362480" indent="-362480">
              <a:buFont typeface="+mj-lt"/>
              <a:buAutoNum type="arabicPeriod"/>
            </a:pPr>
            <a:r>
              <a:rPr lang="en-AU" dirty="0">
                <a:latin typeface="Arial" panose="020B0604020202020204" pitchFamily="34" charset="0"/>
                <a:cs typeface="Arial" panose="020B0604020202020204" pitchFamily="34" charset="0"/>
              </a:rPr>
              <a:t>Create a filter to produce a list of records.</a:t>
            </a:r>
          </a:p>
          <a:p>
            <a:pPr marL="362480" indent="-362480">
              <a:buFont typeface="+mj-lt"/>
              <a:buAutoNum type="arabicPeriod"/>
            </a:pPr>
            <a:r>
              <a:rPr lang="en-AU" dirty="0">
                <a:latin typeface="Arial" panose="020B0604020202020204" pitchFamily="34" charset="0"/>
                <a:cs typeface="Arial" panose="020B0604020202020204" pitchFamily="34" charset="0"/>
              </a:rPr>
              <a:t>At the top of the page, click Edit Views</a:t>
            </a:r>
          </a:p>
          <a:p>
            <a:pPr marL="362480" indent="-362480">
              <a:buFont typeface="+mj-lt"/>
              <a:buAutoNum type="arabicPeriod"/>
            </a:pPr>
            <a:r>
              <a:rPr lang="en-AU" dirty="0">
                <a:latin typeface="Arial" panose="020B0604020202020204" pitchFamily="34" charset="0"/>
                <a:cs typeface="Arial" panose="020B0604020202020204" pitchFamily="34" charset="0"/>
              </a:rPr>
              <a:t>Click Save view or Save view as.</a:t>
            </a:r>
          </a:p>
          <a:p>
            <a:pPr marL="362480" indent="-362480">
              <a:buFont typeface="+mj-lt"/>
              <a:buAutoNum type="arabicPeriod"/>
            </a:pPr>
            <a:r>
              <a:rPr lang="en-AU" dirty="0">
                <a:latin typeface="Arial" panose="020B0604020202020204" pitchFamily="34" charset="0"/>
                <a:cs typeface="Arial" panose="020B0604020202020204" pitchFamily="34" charset="0"/>
              </a:rPr>
              <a:t>Select Private, or Public if you have permission.</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600634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23</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788384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24</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40355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37187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25</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1029067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fld id="{22A853E8-D85F-5D49-95D2-E1D96ABFE2B9}" type="slidenum">
              <a:rPr lang="en-GB" smtClean="0"/>
              <a:pPr/>
              <a:t>26</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dirty="0" smtClean="0"/>
              <a:t>Module 1 - SMA-X Overview</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dirty="0" smtClean="0"/>
              <a:t>HPE SMA-X - Partner Training (February 2016)</a:t>
            </a:r>
            <a:endParaRPr lang="en-GB" dirty="0"/>
          </a:p>
        </p:txBody>
      </p:sp>
    </p:spTree>
    <p:extLst>
      <p:ext uri="{BB962C8B-B14F-4D97-AF65-F5344CB8AC3E}">
        <p14:creationId xmlns:p14="http://schemas.microsoft.com/office/powerpoint/2010/main" val="3307008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Create Incident from Request is available from the Action toolbar and the </a:t>
            </a:r>
            <a:r>
              <a:rPr lang="en-US" i="1" dirty="0">
                <a:latin typeface="Arial" panose="020B0604020202020204" pitchFamily="34" charset="0"/>
                <a:cs typeface="Arial" panose="020B0604020202020204" pitchFamily="34" charset="0"/>
              </a:rPr>
              <a:t>More</a:t>
            </a:r>
            <a:r>
              <a:rPr lang="en-US" dirty="0">
                <a:latin typeface="Arial" panose="020B0604020202020204" pitchFamily="34" charset="0"/>
                <a:cs typeface="Arial" panose="020B0604020202020204" pitchFamily="34" charset="0"/>
              </a:rPr>
              <a:t> menu option</a:t>
            </a:r>
          </a:p>
          <a:p>
            <a:endParaRPr lang="fr-FR"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Relationships between objects can also be added from the </a:t>
            </a:r>
            <a:r>
              <a:rPr lang="en-US" i="1" dirty="0">
                <a:latin typeface="Arial" panose="020B0604020202020204" pitchFamily="34" charset="0"/>
                <a:cs typeface="Arial" panose="020B0604020202020204" pitchFamily="34" charset="0"/>
              </a:rPr>
              <a:t>Related records </a:t>
            </a:r>
            <a:r>
              <a:rPr lang="en-US" dirty="0">
                <a:latin typeface="Arial" panose="020B0604020202020204" pitchFamily="34" charset="0"/>
                <a:cs typeface="Arial" panose="020B0604020202020204" pitchFamily="34" charset="0"/>
              </a:rPr>
              <a:t>tab</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smtClean="0"/>
              <a:t>Module 5 – Request Management &amp; Fulfillment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77526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30</a:t>
            </a:fld>
            <a:endParaRPr lang="en-GB" dirty="0">
              <a:solidFill>
                <a:prstClr val="black"/>
              </a:solidFill>
            </a:endParaRPr>
          </a:p>
        </p:txBody>
      </p:sp>
      <p:sp>
        <p:nvSpPr>
          <p:cNvPr id="5" name="Footer Placeholder 4"/>
          <p:cNvSpPr>
            <a:spLocks noGrp="1"/>
          </p:cNvSpPr>
          <p:nvPr>
            <p:ph type="ftr" sz="quarter" idx="11"/>
          </p:nvPr>
        </p:nvSpPr>
        <p:spPr/>
        <p:txBody>
          <a:bodyPr/>
          <a:lstStyle/>
          <a:p>
            <a:r>
              <a:rPr lang="en-US" dirty="0" smtClean="0">
                <a:solidFill>
                  <a:prstClr val="black"/>
                </a:solidFill>
              </a:rPr>
              <a:t>HPE SMA-X - Partner Training (February 2016)</a:t>
            </a:r>
            <a:endParaRPr lang="en-GB" dirty="0">
              <a:solidFill>
                <a:prstClr val="black"/>
              </a:solidFill>
            </a:endParaRPr>
          </a:p>
        </p:txBody>
      </p:sp>
      <p:sp>
        <p:nvSpPr>
          <p:cNvPr id="6" name="Header Placeholder 5"/>
          <p:cNvSpPr>
            <a:spLocks noGrp="1"/>
          </p:cNvSpPr>
          <p:nvPr>
            <p:ph type="hdr" sz="quarter" idx="12"/>
          </p:nvPr>
        </p:nvSpPr>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191299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4157135" y="9271159"/>
            <a:ext cx="3181774" cy="488395"/>
          </a:xfrm>
          <a:prstGeom prst="rect">
            <a:avLst/>
          </a:prstGeom>
        </p:spPr>
        <p:txBody>
          <a:bodyPr/>
          <a:lstStyle/>
          <a:p>
            <a:fld id="{22A853E8-D85F-5D49-95D2-E1D96ABFE2B9}" type="slidenum">
              <a:rPr lang="en-GB" smtClean="0">
                <a:solidFill>
                  <a:prstClr val="black"/>
                </a:solidFill>
              </a:rPr>
              <a:pPr/>
              <a:t>31</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endParaRPr lang="en-GB" dirty="0">
              <a:solidFill>
                <a:prstClr val="black"/>
              </a:solidFill>
            </a:endParaRPr>
          </a:p>
        </p:txBody>
      </p:sp>
      <p:sp>
        <p:nvSpPr>
          <p:cNvPr id="6" name="Footer Placeholder 4"/>
          <p:cNvSpPr>
            <a:spLocks noGrp="1"/>
          </p:cNvSpPr>
          <p:nvPr>
            <p:ph type="ftr" sz="quarter" idx="4"/>
          </p:nvPr>
        </p:nvSpPr>
        <p:spPr>
          <a:xfrm>
            <a:off x="0" y="9119474"/>
            <a:ext cx="3169920" cy="480060"/>
          </a:xfrm>
        </p:spPr>
        <p:txBody>
          <a:bodyPr/>
          <a:lstStyle/>
          <a:p>
            <a:r>
              <a:rPr lang="en-US" smtClean="0">
                <a:solidFill>
                  <a:prstClr val="black"/>
                </a:solidFill>
              </a:rPr>
              <a:t>HPE Service Anywhere - Partner Training (February 2016)</a:t>
            </a:r>
            <a:endParaRPr lang="en-GB" dirty="0">
              <a:solidFill>
                <a:prstClr val="black"/>
              </a:solidFill>
            </a:endParaRPr>
          </a:p>
        </p:txBody>
      </p:sp>
    </p:spTree>
    <p:extLst>
      <p:ext uri="{BB962C8B-B14F-4D97-AF65-F5344CB8AC3E}">
        <p14:creationId xmlns:p14="http://schemas.microsoft.com/office/powerpoint/2010/main" val="3482140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32</a:t>
            </a:fld>
            <a:endParaRPr lang="en-GB" dirty="0">
              <a:solidFill>
                <a:prstClr val="black"/>
              </a:solidFill>
            </a:endParaRPr>
          </a:p>
        </p:txBody>
      </p:sp>
      <p:sp>
        <p:nvSpPr>
          <p:cNvPr id="6"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378525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Task/Approval Plan</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task/approval plan is a set of tasks/approvals in a record's workflow that need to be completed before moving from one phase to the next. A task plan may include automated tasks, manual tasks, and decisions that need to be made by the system to determine which path of the task flow to follow. An approval plan includes approval tasks, and may contain decisions that need to be made by the system to determine which path of the approval plan to follow.</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33</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2033869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AU" dirty="0">
                <a:latin typeface="Arial" panose="020B0604020202020204" pitchFamily="34" charset="0"/>
                <a:cs typeface="Arial" panose="020B0604020202020204" pitchFamily="34" charset="0"/>
              </a:rPr>
              <a:t>A Task Plan can set many fields in the task when it is opened either using Expressions or Text.</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34</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3226544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35</a:t>
            </a:fld>
            <a:endParaRPr lang="en-GB" dirty="0">
              <a:solidFill>
                <a:prstClr val="black"/>
              </a:solidFill>
            </a:endParaRPr>
          </a:p>
        </p:txBody>
      </p:sp>
      <p:sp>
        <p:nvSpPr>
          <p:cNvPr id="6"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2217334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36</a:t>
            </a:fld>
            <a:endParaRPr lang="en-GB" dirty="0">
              <a:solidFill>
                <a:prstClr val="black"/>
              </a:solidFill>
            </a:endParaRPr>
          </a:p>
        </p:txBody>
      </p:sp>
      <p:sp>
        <p:nvSpPr>
          <p:cNvPr id="6"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151506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3837281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37</a:t>
            </a:fld>
            <a:endParaRPr lang="en-GB" dirty="0">
              <a:solidFill>
                <a:prstClr val="black"/>
              </a:solidFill>
            </a:endParaRPr>
          </a:p>
        </p:txBody>
      </p:sp>
      <p:sp>
        <p:nvSpPr>
          <p:cNvPr id="8" name="Header Placeholder 5"/>
          <p:cNvSpPr>
            <a:spLocks noGrp="1"/>
          </p:cNvSpPr>
          <p:nvPr>
            <p:ph type="hdr" sz="quarter"/>
          </p:nvPr>
        </p:nvSpPr>
        <p:spPr>
          <a:xfrm>
            <a:off x="0" y="0"/>
            <a:ext cx="3169920" cy="480060"/>
          </a:xfrm>
        </p:spPr>
        <p:txBody>
          <a:bodyPr/>
          <a:lstStyle/>
          <a:p>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Tree>
    <p:extLst>
      <p:ext uri="{BB962C8B-B14F-4D97-AF65-F5344CB8AC3E}">
        <p14:creationId xmlns:p14="http://schemas.microsoft.com/office/powerpoint/2010/main" val="1180571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38</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2705055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Task/Approval Plan</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task/approval plan is a set of tasks/approvals in a record's workflow that need to be completed before moving from one phase to the next. A task plan may include automated tasks, manual tasks, and decisions that need to be made by the system to determine which path of the task flow to follow.</a:t>
            </a:r>
          </a:p>
          <a:p>
            <a:r>
              <a:rPr lang="en-US" dirty="0">
                <a:latin typeface="Arial" panose="020B0604020202020204" pitchFamily="34" charset="0"/>
                <a:cs typeface="Arial" panose="020B0604020202020204" pitchFamily="34" charset="0"/>
              </a:rPr>
              <a:t>An approval plan includes approval tasks, and may contain decisions that need to be made by the system to determine which path of the approval plan to follow.</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An </a:t>
            </a:r>
            <a:r>
              <a:rPr lang="en-AU" b="1" dirty="0">
                <a:latin typeface="Arial" panose="020B0604020202020204" pitchFamily="34" charset="0"/>
                <a:cs typeface="Arial" panose="020B0604020202020204" pitchFamily="34" charset="0"/>
              </a:rPr>
              <a:t>approval</a:t>
            </a:r>
            <a:r>
              <a:rPr lang="en-AU" dirty="0">
                <a:latin typeface="Arial" panose="020B0604020202020204" pitchFamily="34" charset="0"/>
                <a:cs typeface="Arial" panose="020B0604020202020204" pitchFamily="34" charset="0"/>
              </a:rPr>
              <a:t> requires one or more users to grant an approval before the workflow can move on to the next phase.</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39</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1622047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Approval Plan Fields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40</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1490461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Approval Strategy</a:t>
            </a:r>
          </a:p>
          <a:p>
            <a:endParaRPr lang="en-AU" dirty="0">
              <a:latin typeface="Arial" panose="020B0604020202020204" pitchFamily="34" charset="0"/>
              <a:cs typeface="Arial" panose="020B0604020202020204" pitchFamily="34" charset="0"/>
            </a:endParaRPr>
          </a:p>
          <a:p>
            <a:pPr defTabSz="483306">
              <a:spcAft>
                <a:spcPts val="634"/>
              </a:spcAft>
              <a:defRPr/>
            </a:pPr>
            <a:r>
              <a:rPr lang="en-AU" dirty="0">
                <a:latin typeface="Arial" panose="020B0604020202020204" pitchFamily="34" charset="0"/>
                <a:cs typeface="Arial" panose="020B0604020202020204" pitchFamily="34" charset="0"/>
              </a:rPr>
              <a:t>An </a:t>
            </a:r>
            <a:r>
              <a:rPr lang="en-AU" b="1" dirty="0">
                <a:latin typeface="Arial" panose="020B0604020202020204" pitchFamily="34" charset="0"/>
                <a:cs typeface="Arial" panose="020B0604020202020204" pitchFamily="34" charset="0"/>
              </a:rPr>
              <a:t>approval</a:t>
            </a:r>
            <a:r>
              <a:rPr lang="en-AU" dirty="0">
                <a:latin typeface="Arial" panose="020B0604020202020204" pitchFamily="34" charset="0"/>
                <a:cs typeface="Arial" panose="020B0604020202020204" pitchFamily="34" charset="0"/>
              </a:rPr>
              <a:t> requires one or more users to grant an approval before the workflow can move on to the next phase.</a:t>
            </a:r>
            <a:endParaRPr lang="en-US"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Approval Strategy is the strategy used to obtain the approval:</a:t>
            </a:r>
          </a:p>
          <a:p>
            <a:pPr marL="181240" indent="-181240">
              <a:buFont typeface="Arial" panose="020B0604020202020204" pitchFamily="34" charset="0"/>
              <a:buChar char="•"/>
            </a:pPr>
            <a:r>
              <a:rPr lang="en-AU" b="1" dirty="0">
                <a:latin typeface="Arial" panose="020B0604020202020204" pitchFamily="34" charset="0"/>
                <a:cs typeface="Arial" panose="020B0604020202020204" pitchFamily="34" charset="0"/>
              </a:rPr>
              <a:t>All must approve </a:t>
            </a:r>
            <a:r>
              <a:rPr lang="en-A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Every assigned user must grant an approval. </a:t>
            </a:r>
          </a:p>
          <a:p>
            <a:pPr marL="181240" indent="-181240">
              <a:buFont typeface="Arial" panose="020B0604020202020204" pitchFamily="34" charset="0"/>
              <a:buChar char="•"/>
            </a:pPr>
            <a:r>
              <a:rPr lang="en-US" b="1" dirty="0">
                <a:latin typeface="Arial" panose="020B0604020202020204" pitchFamily="34" charset="0"/>
                <a:cs typeface="Arial" panose="020B0604020202020204" pitchFamily="34" charset="0"/>
              </a:rPr>
              <a:t>All must approve - immediate deny </a:t>
            </a:r>
            <a:r>
              <a:rPr lang="en-US" dirty="0">
                <a:latin typeface="Arial" panose="020B0604020202020204" pitchFamily="34" charset="0"/>
                <a:cs typeface="Arial" panose="020B0604020202020204" pitchFamily="34" charset="0"/>
              </a:rPr>
              <a:t>– Every assigned user must grant an approval. If one user denies an approval, the approval is denied.</a:t>
            </a:r>
          </a:p>
          <a:p>
            <a:pPr marL="181240" indent="-181240">
              <a:buFont typeface="Arial" panose="020B0604020202020204" pitchFamily="34" charset="0"/>
              <a:buChar char="•"/>
            </a:pPr>
            <a:r>
              <a:rPr lang="en-US" b="1" dirty="0">
                <a:latin typeface="Arial" panose="020B0604020202020204" pitchFamily="34" charset="0"/>
                <a:cs typeface="Arial" panose="020B0604020202020204" pitchFamily="34" charset="0"/>
              </a:rPr>
              <a:t>Quorum </a:t>
            </a:r>
            <a:r>
              <a:rPr lang="en-US" dirty="0">
                <a:latin typeface="Arial" panose="020B0604020202020204" pitchFamily="34" charset="0"/>
                <a:cs typeface="Arial" panose="020B0604020202020204" pitchFamily="34" charset="0"/>
              </a:rPr>
              <a:t>– The majority of responses determines whether the approval is granted or denied.</a:t>
            </a:r>
          </a:p>
          <a:p>
            <a:pPr marL="181240" indent="-181240">
              <a:buFont typeface="Arial" panose="020B0604020202020204" pitchFamily="34" charset="0"/>
              <a:buChar char="•"/>
            </a:pPr>
            <a:r>
              <a:rPr lang="en-US" b="1" dirty="0">
                <a:latin typeface="Arial" panose="020B0604020202020204" pitchFamily="34" charset="0"/>
                <a:cs typeface="Arial" panose="020B0604020202020204" pitchFamily="34" charset="0"/>
              </a:rPr>
              <a:t>One must approve </a:t>
            </a:r>
            <a:r>
              <a:rPr lang="en-US" dirty="0">
                <a:latin typeface="Arial" panose="020B0604020202020204" pitchFamily="34" charset="0"/>
                <a:cs typeface="Arial" panose="020B0604020202020204" pitchFamily="34" charset="0"/>
              </a:rPr>
              <a:t>– Requires only one assigned user to grant an approval. The approval is granted regardless of the responses of the other users.</a:t>
            </a:r>
          </a:p>
          <a:p>
            <a:pPr marL="181240" indent="-181240">
              <a:buFont typeface="Arial" panose="020B0604020202020204" pitchFamily="34" charset="0"/>
              <a:buChar char="•"/>
            </a:pPr>
            <a:r>
              <a:rPr lang="en-US" b="1" dirty="0">
                <a:latin typeface="Arial" panose="020B0604020202020204" pitchFamily="34" charset="0"/>
                <a:cs typeface="Arial" panose="020B0604020202020204" pitchFamily="34" charset="0"/>
              </a:rPr>
              <a:t>One must approve – immediate deny </a:t>
            </a:r>
            <a:r>
              <a:rPr lang="en-US" dirty="0">
                <a:latin typeface="Arial" panose="020B0604020202020204" pitchFamily="34" charset="0"/>
                <a:cs typeface="Arial" panose="020B0604020202020204" pitchFamily="34" charset="0"/>
              </a:rPr>
              <a:t>– Requires only one assigned user to grant </a:t>
            </a:r>
            <a:r>
              <a:rPr lang="en-US" dirty="0" err="1">
                <a:latin typeface="Arial" panose="020B0604020202020204" pitchFamily="34" charset="0"/>
                <a:cs typeface="Arial" panose="020B0604020202020204" pitchFamily="34" charset="0"/>
              </a:rPr>
              <a:t>anapproval</a:t>
            </a:r>
            <a:r>
              <a:rPr lang="en-US" dirty="0">
                <a:latin typeface="Arial" panose="020B0604020202020204" pitchFamily="34" charset="0"/>
                <a:cs typeface="Arial" panose="020B0604020202020204" pitchFamily="34" charset="0"/>
              </a:rPr>
              <a:t>. If one user denies an approval, the approval is denied. (The decision follows the first user who answers.)</a:t>
            </a:r>
            <a:endParaRPr lang="en-AU"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41</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2685383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42</a:t>
            </a:fld>
            <a:endParaRPr lang="en-GB" dirty="0">
              <a:solidFill>
                <a:prstClr val="black"/>
              </a:solidFill>
            </a:endParaRPr>
          </a:p>
        </p:txBody>
      </p:sp>
      <p:sp>
        <p:nvSpPr>
          <p:cNvPr id="9" name="Footer Placeholder 4"/>
          <p:cNvSpPr>
            <a:spLocks noGrp="1"/>
          </p:cNvSpPr>
          <p:nvPr>
            <p:ph type="ftr" sz="quarter" idx="4"/>
          </p:nvPr>
        </p:nvSpPr>
        <p:spPr>
          <a:xfrm>
            <a:off x="0" y="9119474"/>
            <a:ext cx="3169920" cy="480060"/>
          </a:xfrm>
        </p:spPr>
        <p:txBody>
          <a:bodyPr/>
          <a:lstStyle/>
          <a:p>
            <a:r>
              <a:rPr lang="en-US" dirty="0" smtClean="0">
                <a:solidFill>
                  <a:prstClr val="black"/>
                </a:solidFill>
              </a:rPr>
              <a:t>HPE SMA-X - Partner Training (February 2016)</a:t>
            </a:r>
            <a:endParaRPr lang="en-GB" dirty="0">
              <a:solidFill>
                <a:prstClr val="black"/>
              </a:solidFill>
            </a:endParaRPr>
          </a:p>
        </p:txBody>
      </p:sp>
      <p:sp>
        <p:nvSpPr>
          <p:cNvPr id="7" name="Header Placeholder 5"/>
          <p:cNvSpPr>
            <a:spLocks noGrp="1"/>
          </p:cNvSpPr>
          <p:nvPr>
            <p:ph type="hdr" sz="quarter"/>
          </p:nvPr>
        </p:nvSpPr>
        <p:spPr>
          <a:xfrm>
            <a:off x="0" y="0"/>
            <a:ext cx="3169920" cy="480060"/>
          </a:xfrm>
        </p:spPr>
        <p:txBody>
          <a:bodyPr/>
          <a:lstStyle/>
          <a:p>
            <a:r>
              <a:rPr lang="fr-FR" smtClean="0">
                <a:solidFill>
                  <a:prstClr val="black"/>
                </a:solidFill>
              </a:rPr>
              <a:t>Module 5 – Request Management &amp; Fulfillment</a:t>
            </a:r>
            <a:endParaRPr lang="en-GB" dirty="0">
              <a:solidFill>
                <a:prstClr val="black"/>
              </a:solidFill>
            </a:endParaRPr>
          </a:p>
        </p:txBody>
      </p:sp>
    </p:spTree>
    <p:extLst>
      <p:ext uri="{BB962C8B-B14F-4D97-AF65-F5344CB8AC3E}">
        <p14:creationId xmlns:p14="http://schemas.microsoft.com/office/powerpoint/2010/main" val="2429591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dirty="0" smtClean="0"/>
              <a:t>Module 1 - SMA-X Overview</a:t>
            </a:r>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43</a:t>
            </a:fld>
            <a:endParaRPr lang="en-GB" dirty="0"/>
          </a:p>
        </p:txBody>
      </p:sp>
    </p:spTree>
    <p:extLst>
      <p:ext uri="{BB962C8B-B14F-4D97-AF65-F5344CB8AC3E}">
        <p14:creationId xmlns:p14="http://schemas.microsoft.com/office/powerpoint/2010/main" val="425823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95168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pPr lvl="0"/>
            <a:r>
              <a:rPr lang="en-US" dirty="0">
                <a:latin typeface="Arial" panose="020B0604020202020204" pitchFamily="34" charset="0"/>
                <a:cs typeface="Arial" panose="020B0604020202020204" pitchFamily="34" charset="0"/>
              </a:rPr>
              <a:t>Customer can define for any offering if it’s can generate public requests. Values are Always (all requests for the offering are public), Never (no request for this offering is public) or user-defined. For Always and user defined, the default public scope is determined by the offering default values. For user-defined, the user can change the values during the request opening procedure.</a:t>
            </a:r>
          </a:p>
          <a:p>
            <a:pPr lvl="0"/>
            <a:r>
              <a:rPr lang="en-US" dirty="0">
                <a:latin typeface="Arial" panose="020B0604020202020204" pitchFamily="34" charset="0"/>
                <a:cs typeface="Arial" panose="020B0604020202020204" pitchFamily="34" charset="0"/>
              </a:rPr>
              <a:t>Agents can set the values on the request manually.</a:t>
            </a:r>
          </a:p>
          <a:p>
            <a:pPr lvl="0"/>
            <a:r>
              <a:rPr lang="en-US" dirty="0">
                <a:latin typeface="Arial" panose="020B0604020202020204" pitchFamily="34" charset="0"/>
                <a:cs typeface="Arial" panose="020B0604020202020204" pitchFamily="34" charset="0"/>
              </a:rPr>
              <a:t>Users can find open or recently closed public requests (up to 3 weeks of opening) when searching ESS.</a:t>
            </a:r>
          </a:p>
          <a:p>
            <a:pPr lvl="0"/>
            <a:r>
              <a:rPr lang="en-US" dirty="0">
                <a:latin typeface="Arial" panose="020B0604020202020204" pitchFamily="34" charset="0"/>
                <a:cs typeface="Arial" panose="020B0604020202020204" pitchFamily="34" charset="0"/>
              </a:rPr>
              <a:t>Users will have a list/tab of public requests in the request list page </a:t>
            </a:r>
          </a:p>
          <a:p>
            <a:pPr lvl="0"/>
            <a:r>
              <a:rPr lang="en-US" dirty="0">
                <a:latin typeface="Arial" panose="020B0604020202020204" pitchFamily="34" charset="0"/>
                <a:cs typeface="Arial" panose="020B0604020202020204" pitchFamily="34" charset="0"/>
              </a:rPr>
              <a:t>Users can register to track a public request – they will have a tab in request list page to show all tracked requests</a:t>
            </a:r>
          </a:p>
          <a:p>
            <a:pPr lvl="0"/>
            <a:r>
              <a:rPr lang="en-US" dirty="0">
                <a:latin typeface="Arial" panose="020B0604020202020204" pitchFamily="34" charset="0"/>
                <a:cs typeface="Arial" panose="020B0604020202020204" pitchFamily="34" charset="0"/>
              </a:rPr>
              <a:t>Support agent can manually add users to the list of followers of the request </a:t>
            </a:r>
          </a:p>
          <a:p>
            <a:pPr lvl="0"/>
            <a:r>
              <a:rPr lang="en-US" dirty="0">
                <a:latin typeface="Arial" panose="020B0604020202020204" pitchFamily="34" charset="0"/>
                <a:cs typeface="Arial" panose="020B0604020202020204" pitchFamily="34" charset="0"/>
              </a:rPr>
              <a:t>Users will receive comment and solution updates on their tracked requests and can add their own comments from ESS or by email integration</a:t>
            </a:r>
          </a:p>
          <a:p>
            <a:pPr lvl="0"/>
            <a:r>
              <a:rPr lang="en-US" dirty="0">
                <a:latin typeface="Arial" panose="020B0604020202020204" pitchFamily="34" charset="0"/>
                <a:cs typeface="Arial" panose="020B0604020202020204" pitchFamily="34" charset="0"/>
              </a:rPr>
              <a:t>The requestor will be notified on new comments from other end users and can mark the comment (from mail and UI) as the comment that was the solution to his issue.</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9</a:t>
            </a:fld>
            <a:endParaRPr lang="en-GB" dirty="0">
              <a:solidFill>
                <a:prstClr val="black"/>
              </a:solidFill>
            </a:endParaRPr>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223097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198047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12478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a:lnSpc>
                <a:spcPct val="90000"/>
              </a:lnSpc>
            </a:pPr>
            <a:r>
              <a:rPr lang="en-US" sz="1100" b="1" dirty="0" smtClean="0">
                <a:solidFill>
                  <a:prstClr val="black"/>
                </a:solidFill>
                <a:latin typeface="Calibri Light" panose="020F0302020204030204" pitchFamily="34" charset="0"/>
                <a:cs typeface="Calibri Light" panose="020F0302020204030204" pitchFamily="34" charset="0"/>
              </a:rPr>
              <a:t>Browse catalog and knowledge</a:t>
            </a:r>
            <a:endParaRPr lang="en-US" dirty="0" smtClean="0">
              <a:solidFill>
                <a:prstClr val="black"/>
              </a:solidFill>
              <a:latin typeface="Calibri Light" panose="020F0302020204030204" pitchFamily="34" charset="0"/>
              <a:cs typeface="Calibri Light" panose="020F0302020204030204" pitchFamily="34" charset="0"/>
            </a:endParaRP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View and track my currently open requests</a:t>
            </a: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Search for offerings, articles and view details</a:t>
            </a: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Browse the catalog, quick pick from the most popular</a:t>
            </a: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Request a catalog item</a:t>
            </a:r>
          </a:p>
          <a:p>
            <a:pPr marL="285750" indent="-285750">
              <a:buFont typeface=".AppleSystemUIFont" charset="-120"/>
              <a:buChar char="-"/>
            </a:pPr>
            <a:endParaRPr lang="en-US" sz="1100" dirty="0" smtClean="0">
              <a:solidFill>
                <a:prstClr val="black"/>
              </a:solidFill>
              <a:latin typeface="Calibri Light" panose="020F0302020204030204" pitchFamily="34" charset="0"/>
              <a:cs typeface="Calibri Light" panose="020F0302020204030204" pitchFamily="34" charset="0"/>
            </a:endParaRPr>
          </a:p>
          <a:p>
            <a:r>
              <a:rPr lang="en-US" sz="1100" b="1" dirty="0" smtClean="0">
                <a:solidFill>
                  <a:prstClr val="black"/>
                </a:solidFill>
                <a:latin typeface="Calibri Light" panose="020F0302020204030204" pitchFamily="34" charset="0"/>
                <a:cs typeface="Calibri Light" panose="020F0302020204030204" pitchFamily="34" charset="0"/>
              </a:rPr>
              <a:t>Self Service Options</a:t>
            </a: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Search the knowledge base, view mobile-optimized knowledge articles</a:t>
            </a:r>
          </a:p>
          <a:p>
            <a:endParaRPr lang="en-US" sz="1100" dirty="0" smtClean="0">
              <a:solidFill>
                <a:prstClr val="black"/>
              </a:solidFill>
              <a:latin typeface="Calibri Light" panose="020F0302020204030204" pitchFamily="34" charset="0"/>
              <a:cs typeface="Calibri Light" panose="020F0302020204030204" pitchFamily="34" charset="0"/>
            </a:endParaRPr>
          </a:p>
          <a:p>
            <a:r>
              <a:rPr lang="en-US" sz="1100" b="1" dirty="0" smtClean="0">
                <a:solidFill>
                  <a:prstClr val="black"/>
                </a:solidFill>
                <a:latin typeface="Calibri Light" panose="020F0302020204030204" pitchFamily="34" charset="0"/>
                <a:cs typeface="Calibri Light" panose="020F0302020204030204" pitchFamily="34" charset="0"/>
              </a:rPr>
              <a:t>Approvals</a:t>
            </a:r>
          </a:p>
          <a:p>
            <a:pPr marL="285750" indent="-285750">
              <a:buFont typeface=".AppleSystemUIFont" charset="-120"/>
              <a:buChar char="-"/>
            </a:pPr>
            <a:r>
              <a:rPr lang="en-US" sz="1100" dirty="0" smtClean="0">
                <a:solidFill>
                  <a:prstClr val="black"/>
                </a:solidFill>
                <a:latin typeface="Calibri Light" panose="020F0302020204030204" pitchFamily="34" charset="0"/>
                <a:cs typeface="Calibri Light" panose="020F0302020204030204" pitchFamily="34" charset="0"/>
              </a:rPr>
              <a:t>Proactive notifications when approvals are pending</a:t>
            </a:r>
          </a:p>
          <a:p>
            <a:endParaRPr lang="en-US" sz="1100" dirty="0" smtClean="0">
              <a:solidFill>
                <a:prstClr val="black"/>
              </a:solidFill>
              <a:latin typeface="Calibri Light" panose="020F0302020204030204" pitchFamily="34" charset="0"/>
              <a:cs typeface="Calibri Light" panose="020F0302020204030204" pitchFamily="34" charset="0"/>
            </a:endParaRPr>
          </a:p>
          <a:p>
            <a:r>
              <a:rPr lang="en-US" sz="1100" b="1" dirty="0" smtClean="0">
                <a:solidFill>
                  <a:prstClr val="black"/>
                </a:solidFill>
                <a:latin typeface="Calibri Light" panose="020F0302020204030204" pitchFamily="34" charset="0"/>
                <a:cs typeface="Calibri Light" panose="020F0302020204030204" pitchFamily="34" charset="0"/>
              </a:rPr>
              <a:t>Android version</a:t>
            </a:r>
            <a:r>
              <a:rPr lang="en-US" sz="1100" dirty="0" smtClean="0">
                <a:solidFill>
                  <a:prstClr val="black"/>
                </a:solidFill>
                <a:latin typeface="Calibri Light" panose="020F0302020204030204" pitchFamily="34" charset="0"/>
                <a:cs typeface="Calibri Light" panose="020F0302020204030204" pitchFamily="34" charset="0"/>
              </a:rPr>
              <a:t> will be available first, followed by iOS (POC happening now)</a:t>
            </a:r>
          </a:p>
          <a:p>
            <a:endParaRPr lang="en-US" sz="1100" dirty="0" smtClean="0">
              <a:solidFill>
                <a:prstClr val="black"/>
              </a:solidFill>
              <a:latin typeface="Calibri Light" panose="020F0302020204030204" pitchFamily="34" charset="0"/>
              <a:cs typeface="Calibri Light" panose="020F0302020204030204" pitchFamily="34" charset="0"/>
            </a:endParaRPr>
          </a:p>
          <a:p>
            <a:r>
              <a:rPr lang="en-US" sz="1100" b="1" dirty="0" smtClean="0">
                <a:solidFill>
                  <a:prstClr val="black"/>
                </a:solidFill>
                <a:latin typeface="Calibri Light" panose="020F0302020204030204" pitchFamily="34" charset="0"/>
                <a:cs typeface="Calibri Light" panose="020F0302020204030204" pitchFamily="34" charset="0"/>
              </a:rPr>
              <a:t>The mobile app will be available </a:t>
            </a:r>
            <a:r>
              <a:rPr lang="en-US" sz="1100" dirty="0" smtClean="0">
                <a:solidFill>
                  <a:prstClr val="black"/>
                </a:solidFill>
                <a:latin typeface="Calibri Light" panose="020F0302020204030204" pitchFamily="34" charset="0"/>
                <a:cs typeface="Calibri Light" panose="020F0302020204030204" pitchFamily="34" charset="0"/>
              </a:rPr>
              <a:t>on Google Play or through direct </a:t>
            </a:r>
            <a:r>
              <a:rPr lang="en-US" sz="1100" dirty="0" err="1" smtClean="0">
                <a:solidFill>
                  <a:prstClr val="black"/>
                </a:solidFill>
                <a:latin typeface="Calibri Light" panose="020F0302020204030204" pitchFamily="34" charset="0"/>
                <a:cs typeface="Calibri Light" panose="020F0302020204030204" pitchFamily="34" charset="0"/>
              </a:rPr>
              <a:t>apk</a:t>
            </a:r>
            <a:r>
              <a:rPr lang="en-US" sz="1100" dirty="0" smtClean="0">
                <a:solidFill>
                  <a:prstClr val="black"/>
                </a:solidFill>
                <a:latin typeface="Calibri Light" panose="020F0302020204030204" pitchFamily="34" charset="0"/>
                <a:cs typeface="Calibri Light" panose="020F0302020204030204" pitchFamily="34" charset="0"/>
              </a:rPr>
              <a:t> distribution</a:t>
            </a:r>
          </a:p>
          <a:p>
            <a:endParaRPr lang="en-US" dirty="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defTabSz="914400" hangingPunct="0"/>
            <a:fld id="{5BFEAE42-E3FE-4405-B7FC-4425D05B92A0}" type="slidenum">
              <a:rPr lang="en-US" kern="0" smtClean="0">
                <a:solidFill>
                  <a:srgbClr val="212E35"/>
                </a:solidFill>
                <a:sym typeface="Calibri"/>
              </a:rPr>
              <a:pPr defTabSz="914400" hangingPunct="0"/>
              <a:t>12</a:t>
            </a:fld>
            <a:endParaRPr lang="en-US" kern="0">
              <a:solidFill>
                <a:srgbClr val="212E35"/>
              </a:solidFill>
              <a:sym typeface="Calibri"/>
            </a:endParaRPr>
          </a:p>
        </p:txBody>
      </p:sp>
    </p:spTree>
    <p:extLst>
      <p:ext uri="{BB962C8B-B14F-4D97-AF65-F5344CB8AC3E}">
        <p14:creationId xmlns:p14="http://schemas.microsoft.com/office/powerpoint/2010/main" val="244064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223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352014"/>
                </a:solidFill>
              </a:rPr>
              <a:pPr/>
              <a:t>‹#›</a:t>
            </a:fld>
            <a:endParaRPr lang="en-US" dirty="0">
              <a:solidFill>
                <a:srgbClr val="352014"/>
              </a:solidFill>
            </a:endParaRPr>
          </a:p>
        </p:txBody>
      </p:sp>
    </p:spTree>
    <p:extLst>
      <p:ext uri="{BB962C8B-B14F-4D97-AF65-F5344CB8AC3E}">
        <p14:creationId xmlns:p14="http://schemas.microsoft.com/office/powerpoint/2010/main" val="22593759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87648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364530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72137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2"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4"/>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4022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9669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24457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10972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1382407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344004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4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grpSp>
    </p:spTree>
    <p:extLst>
      <p:ext uri="{BB962C8B-B14F-4D97-AF65-F5344CB8AC3E}">
        <p14:creationId xmlns:p14="http://schemas.microsoft.com/office/powerpoint/2010/main" val="93338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546545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0043099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876497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69584675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61701116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411952325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02849414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271684677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38936090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70124901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368009463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26854881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30193624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66887714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34932990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182338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84332800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98944976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3113135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0557209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234707950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415811259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34570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22301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35788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22748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657661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14085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2480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FFFFFF"/>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spTree>
    <p:extLst>
      <p:ext uri="{BB962C8B-B14F-4D97-AF65-F5344CB8AC3E}">
        <p14:creationId xmlns:p14="http://schemas.microsoft.com/office/powerpoint/2010/main" val="569776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cSld name="Blue Title Slide">
    <p:bg>
      <p:bgPr>
        <a:gradFill flip="none" rotWithShape="1">
          <a:gsLst>
            <a:gs pos="35000">
              <a:schemeClr val="accent4"/>
            </a:gs>
            <a:gs pos="74000">
              <a:srgbClr val="0B3461"/>
            </a:gs>
          </a:gsLst>
          <a:lin ang="2700000" scaled="0"/>
        </a:gradFill>
        <a:effectLst/>
      </p:bgPr>
    </p:bg>
    <p:spTree>
      <p:nvGrpSpPr>
        <p:cNvPr id="1" name=""/>
        <p:cNvGrpSpPr/>
        <p:nvPr/>
      </p:nvGrpSpPr>
      <p:grpSpPr>
        <a:xfrm>
          <a:off x="0" y="0"/>
          <a:ext cx="0" cy="0"/>
          <a:chOff x="0" y="0"/>
          <a:chExt cx="0" cy="0"/>
        </a:xfrm>
      </p:grpSpPr>
      <p:pic>
        <p:nvPicPr>
          <p:cNvPr id="28"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9" name="Rectangle 95"/>
          <p:cNvSpPr/>
          <p:nvPr/>
        </p:nvSpPr>
        <p:spPr>
          <a:xfrm>
            <a:off x="0" y="0"/>
            <a:ext cx="12192000" cy="6858000"/>
          </a:xfrm>
          <a:prstGeom prst="rect">
            <a:avLst/>
          </a:prstGeom>
          <a:gradFill>
            <a:gsLst>
              <a:gs pos="23000">
                <a:schemeClr val="accent4">
                  <a:alpha val="51000"/>
                </a:schemeClr>
              </a:gs>
              <a:gs pos="58000">
                <a:srgbClr val="114E91">
                  <a:alpha val="27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30"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3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rPr lang="en-US" smtClean="0"/>
              <a:t>Click to edit Master title style</a:t>
            </a:r>
            <a:endParaRPr/>
          </a:p>
        </p:txBody>
      </p:sp>
      <p:sp>
        <p:nvSpPr>
          <p:cNvPr id="3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46" name="Group 96"/>
          <p:cNvGrpSpPr/>
          <p:nvPr/>
        </p:nvGrpSpPr>
        <p:grpSpPr>
          <a:xfrm>
            <a:off x="11311010" y="6527385"/>
            <a:ext cx="740367" cy="179272"/>
            <a:chOff x="0" y="0"/>
            <a:chExt cx="740366" cy="179271"/>
          </a:xfrm>
        </p:grpSpPr>
        <p:sp>
          <p:nvSpPr>
            <p:cNvPr id="33"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4"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5"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6"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7"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8"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39"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0"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1"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2"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3"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4"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5"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4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6461442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44_Section Slide -2">
    <p:spTree>
      <p:nvGrpSpPr>
        <p:cNvPr id="1" name=""/>
        <p:cNvGrpSpPr/>
        <p:nvPr/>
      </p:nvGrpSpPr>
      <p:grpSpPr>
        <a:xfrm>
          <a:off x="0" y="0"/>
          <a:ext cx="0" cy="0"/>
          <a:chOff x="0" y="0"/>
          <a:chExt cx="0" cy="0"/>
        </a:xfrm>
      </p:grpSpPr>
      <p:sp>
        <p:nvSpPr>
          <p:cNvPr id="3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7838647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asic Content">
    <p:bg>
      <p:bgPr>
        <a:solidFill>
          <a:srgbClr val="F2F2F2"/>
        </a:solidFill>
        <a:effectLst/>
      </p:bgPr>
    </p:bg>
    <p:spTree>
      <p:nvGrpSpPr>
        <p:cNvPr id="1" name=""/>
        <p:cNvGrpSpPr/>
        <p:nvPr/>
      </p:nvGrpSpPr>
      <p:grpSpPr>
        <a:xfrm>
          <a:off x="0" y="0"/>
          <a:ext cx="0" cy="0"/>
          <a:chOff x="0" y="0"/>
          <a:chExt cx="0" cy="0"/>
        </a:xfrm>
      </p:grpSpPr>
      <p:pic>
        <p:nvPicPr>
          <p:cNvPr id="491" name="Picture 4" descr="Picture 4"/>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492" name="Rectangle 5"/>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49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494" name="Body Level One…"/>
          <p:cNvSpPr txBox="1">
            <a:spLocks noGrp="1"/>
          </p:cNvSpPr>
          <p:nvPr>
            <p:ph type="body" idx="1"/>
          </p:nvPr>
        </p:nvSpPr>
        <p:spPr>
          <a:xfrm>
            <a:off x="946785" y="1825625"/>
            <a:ext cx="10311766"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95"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09" name="Group 6"/>
          <p:cNvGrpSpPr/>
          <p:nvPr/>
        </p:nvGrpSpPr>
        <p:grpSpPr>
          <a:xfrm>
            <a:off x="11311010" y="6527385"/>
            <a:ext cx="740367" cy="179272"/>
            <a:chOff x="0" y="0"/>
            <a:chExt cx="740366" cy="179271"/>
          </a:xfrm>
        </p:grpSpPr>
        <p:sp>
          <p:nvSpPr>
            <p:cNvPr id="49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9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9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499"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0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510"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82577646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Content w Separate Subhead">
    <p:bg>
      <p:bgPr>
        <a:solidFill>
          <a:srgbClr val="FFFFFF"/>
        </a:solidFill>
        <a:effectLst/>
      </p:bgPr>
    </p:bg>
    <p:spTree>
      <p:nvGrpSpPr>
        <p:cNvPr id="1" name=""/>
        <p:cNvGrpSpPr/>
        <p:nvPr/>
      </p:nvGrpSpPr>
      <p:grpSpPr>
        <a:xfrm>
          <a:off x="0" y="0"/>
          <a:ext cx="0" cy="0"/>
          <a:chOff x="0" y="0"/>
          <a:chExt cx="0" cy="0"/>
        </a:xfrm>
      </p:grpSpPr>
      <p:pic>
        <p:nvPicPr>
          <p:cNvPr id="517" name="Picture 6" descr="Picture 6"/>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18"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519" name="Title Text"/>
          <p:cNvSpPr txBox="1">
            <a:spLocks noGrp="1"/>
          </p:cNvSpPr>
          <p:nvPr>
            <p:ph type="title"/>
          </p:nvPr>
        </p:nvSpPr>
        <p:spPr>
          <a:xfrm>
            <a:off x="946785" y="429272"/>
            <a:ext cx="10311766" cy="1076223"/>
          </a:xfrm>
          <a:prstGeom prst="rect">
            <a:avLst/>
          </a:prstGeom>
        </p:spPr>
        <p:txBody>
          <a:bodyPr/>
          <a:lstStyle/>
          <a:p>
            <a:r>
              <a:rPr lang="en-US" smtClean="0"/>
              <a:t>Click to edit Master title style</a:t>
            </a:r>
            <a:endParaRPr/>
          </a:p>
        </p:txBody>
      </p:sp>
      <p:sp>
        <p:nvSpPr>
          <p:cNvPr id="520"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sp>
        <p:nvSpPr>
          <p:cNvPr id="521" name="Body Level One…"/>
          <p:cNvSpPr txBox="1">
            <a:spLocks noGrp="1"/>
          </p:cNvSpPr>
          <p:nvPr>
            <p:ph type="body" sz="quarter" idx="1"/>
          </p:nvPr>
        </p:nvSpPr>
        <p:spPr>
          <a:xfrm>
            <a:off x="946785" y="967383"/>
            <a:ext cx="10311766" cy="538113"/>
          </a:xfrm>
          <a:prstGeom prst="rect">
            <a:avLst/>
          </a:prstGeom>
        </p:spPr>
        <p:txBody>
          <a:bodyPr/>
          <a:lstStyle>
            <a:lvl1pPr marL="0" indent="0">
              <a:buSzTx/>
              <a:buNone/>
            </a:lvl1pPr>
            <a:lvl2pPr marL="0" indent="0"/>
            <a:lvl3pPr marL="0" indent="0"/>
            <a:lvl4pPr marL="0" indent="0"/>
            <a:lvl5pPr marL="0" indent="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535" name="Group 37"/>
          <p:cNvGrpSpPr/>
          <p:nvPr/>
        </p:nvGrpSpPr>
        <p:grpSpPr>
          <a:xfrm>
            <a:off x="11311010" y="6527385"/>
            <a:ext cx="740367" cy="179272"/>
            <a:chOff x="0" y="0"/>
            <a:chExt cx="740366" cy="179271"/>
          </a:xfrm>
        </p:grpSpPr>
        <p:sp>
          <p:nvSpPr>
            <p:cNvPr id="5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5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536" name="Rectangle 51"/>
          <p:cNvSpPr/>
          <p:nvPr/>
        </p:nvSpPr>
        <p:spPr>
          <a:xfrm>
            <a:off x="1048005" y="0"/>
            <a:ext cx="1799696" cy="151844"/>
          </a:xfrm>
          <a:prstGeom prst="rect">
            <a:avLst/>
          </a:prstGeom>
          <a:solidFill>
            <a:schemeClr val="accent4"/>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199631591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Half-Screen Image Left">
    <p:bg>
      <p:bgPr>
        <a:solidFill>
          <a:srgbClr val="FFFFFF"/>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6999875" y="1951464"/>
            <a:ext cx="4383499" cy="3936380"/>
          </a:xfrm>
          <a:prstGeom prst="rect">
            <a:avLst/>
          </a:prstGeom>
        </p:spPr>
        <p:txBody>
          <a:bodyPr/>
          <a:lstStyle/>
          <a:p>
            <a:r>
              <a:rPr lang="en-US" smtClean="0"/>
              <a:t>Click to edit Master title style</a:t>
            </a:r>
            <a:endParaRPr/>
          </a:p>
        </p:txBody>
      </p:sp>
      <p:sp>
        <p:nvSpPr>
          <p:cNvPr id="719" name="Picture Placeholder 2"/>
          <p:cNvSpPr>
            <a:spLocks noGrp="1"/>
          </p:cNvSpPr>
          <p:nvPr>
            <p:ph type="pic" idx="13"/>
          </p:nvPr>
        </p:nvSpPr>
        <p:spPr>
          <a:xfrm>
            <a:off x="0" y="1"/>
            <a:ext cx="6000750" cy="6958360"/>
          </a:xfrm>
          <a:prstGeom prst="rect">
            <a:avLst/>
          </a:prstGeom>
        </p:spPr>
        <p:txBody>
          <a:bodyPr lIns="91439" rIns="91439">
            <a:noAutofit/>
          </a:bodyPr>
          <a:lstStyle/>
          <a:p>
            <a:r>
              <a:rPr lang="en-US" smtClean="0"/>
              <a:t>Click icon to add picture</a:t>
            </a:r>
            <a:endParaRPr/>
          </a:p>
        </p:txBody>
      </p:sp>
      <p:grpSp>
        <p:nvGrpSpPr>
          <p:cNvPr id="733" name="Group 4"/>
          <p:cNvGrpSpPr/>
          <p:nvPr/>
        </p:nvGrpSpPr>
        <p:grpSpPr>
          <a:xfrm>
            <a:off x="11311010" y="6527385"/>
            <a:ext cx="740367" cy="179272"/>
            <a:chOff x="0" y="0"/>
            <a:chExt cx="740366" cy="179271"/>
          </a:xfrm>
        </p:grpSpPr>
        <p:sp>
          <p:nvSpPr>
            <p:cNvPr id="72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3"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2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3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3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3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7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253358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pic>
        <p:nvPicPr>
          <p:cNvPr id="741" name="Picture 3" descr="Picture 3"/>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742" name="Rectangle 4"/>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74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744"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58" name="Group 5"/>
          <p:cNvGrpSpPr/>
          <p:nvPr/>
        </p:nvGrpSpPr>
        <p:grpSpPr>
          <a:xfrm>
            <a:off x="11311010" y="6527385"/>
            <a:ext cx="740367" cy="179272"/>
            <a:chOff x="0" y="0"/>
            <a:chExt cx="740366" cy="179271"/>
          </a:xfrm>
        </p:grpSpPr>
        <p:sp>
          <p:nvSpPr>
            <p:cNvPr id="74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4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4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48"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4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5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759"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55289157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a:t>Click to edit Master title style</a:t>
            </a: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hangingPunct="0"/>
              <a:endParaRPr kern="0">
                <a:solidFill>
                  <a:prstClr val="white"/>
                </a:solidFill>
                <a:latin typeface="Calibri"/>
                <a:sym typeface="Calibri"/>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hangingPunct="0"/>
              <a:endParaRPr kern="0">
                <a:solidFill>
                  <a:prstClr val="white"/>
                </a:solidFill>
                <a:latin typeface="Calibri"/>
                <a:sym typeface="Calibri"/>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white"/>
              </a:solidFill>
              <a:latin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white"/>
              </a:solidFill>
              <a:latin typeface="Calibri"/>
              <a:sym typeface="Calibri"/>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hangingPunct="0">
              <a:lnSpc>
                <a:spcPct val="90000"/>
              </a:lnSpc>
            </a:pPr>
            <a:endParaRPr kern="0" dirty="0">
              <a:solidFill>
                <a:prstClr val="white"/>
              </a:solidFill>
              <a:latin typeface="Calibri" panose="020F0502020204030204" pitchFamily="34" charset="0"/>
              <a:sym typeface="Calibri"/>
            </a:endParaRPr>
          </a:p>
        </p:txBody>
      </p:sp>
    </p:spTree>
    <p:extLst>
      <p:ext uri="{BB962C8B-B14F-4D97-AF65-F5344CB8AC3E}">
        <p14:creationId xmlns:p14="http://schemas.microsoft.com/office/powerpoint/2010/main" val="103636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sym typeface="Calibri"/>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6839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a:t>Click to edit Master title style</a:t>
            </a: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00392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6411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882499"/>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Tree>
    <p:extLst>
      <p:ext uri="{BB962C8B-B14F-4D97-AF65-F5344CB8AC3E}">
        <p14:creationId xmlns:p14="http://schemas.microsoft.com/office/powerpoint/2010/main" val="26842632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Subtitle and ha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60060"/>
            <a:ext cx="10969943" cy="381000"/>
          </a:xfrm>
        </p:spPr>
        <p:txBody>
          <a:bodyPr>
            <a:noAutofit/>
          </a:bodyPr>
          <a:lstStyle>
            <a:lvl1pPr marL="0" indent="0">
              <a:spcBef>
                <a:spcPts val="0"/>
              </a:spcBef>
              <a:buNone/>
              <a:defRPr sz="22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Content Placeholder 2"/>
          <p:cNvSpPr>
            <a:spLocks noGrp="1"/>
          </p:cNvSpPr>
          <p:nvPr>
            <p:ph idx="1"/>
          </p:nvPr>
        </p:nvSpPr>
        <p:spPr>
          <a:xfrm>
            <a:off x="609600" y="1524000"/>
            <a:ext cx="4343400" cy="4571999"/>
          </a:xfrm>
        </p:spPr>
        <p:txBody>
          <a:bodyPr/>
          <a:lstStyle>
            <a:lvl1pPr>
              <a:defRPr b="1"/>
            </a:lvl1pPr>
            <a:lvl2pPr marL="411480" indent="-182880">
              <a:buFont typeface="Arial"/>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189517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0242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endParaRPr kern="0" dirty="0">
              <a:solidFill>
                <a:srgbClr val="352014"/>
              </a:solidFill>
              <a:latin typeface="Calibri" panose="020F0502020204030204" pitchFamily="34" charset="0"/>
              <a:sym typeface="Calibri"/>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61090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21611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1"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3"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967073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8828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925126"/>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3518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2" y="313418"/>
            <a:ext cx="11280140" cy="3877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a:t>Click to edit master title style</a:t>
            </a:r>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ubtitle 2"/>
          <p:cNvSpPr>
            <a:spLocks noGrp="1"/>
          </p:cNvSpPr>
          <p:nvPr>
            <p:ph type="subTitle" idx="1" hasCustomPrompt="1"/>
          </p:nvPr>
        </p:nvSpPr>
        <p:spPr bwMode="black">
          <a:xfrm>
            <a:off x="441962" y="882499"/>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Tree>
    <p:extLst>
      <p:ext uri="{BB962C8B-B14F-4D97-AF65-F5344CB8AC3E}">
        <p14:creationId xmlns:p14="http://schemas.microsoft.com/office/powerpoint/2010/main" val="29499313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71666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756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352014">
                    <a:lumMod val="75000"/>
                  </a:srgbClr>
                </a:solidFill>
              </a:rPr>
              <a:pPr/>
              <a:t>‹#›</a:t>
            </a:fld>
            <a:endParaRPr lang="en-US" dirty="0">
              <a:solidFill>
                <a:srgbClr val="352014">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73021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95532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6.png"/><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theme" Target="../theme/theme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7" r:id="rId30"/>
    <p:sldLayoutId id="2147484048" r:id="rId31"/>
    <p:sldLayoutId id="2147484049" r:id="rId32"/>
    <p:sldLayoutId id="2147484051"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13868977"/>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05BB3"/>
            </a:gs>
            <a:gs pos="74000">
              <a:srgbClr val="114E91"/>
            </a:gs>
          </a:gsLst>
          <a:lin ang="2639999" scaled="0"/>
        </a:gradFill>
        <a:effectLst/>
      </p:bgPr>
    </p:bg>
    <p:spTree>
      <p:nvGrpSpPr>
        <p:cNvPr id="1" name=""/>
        <p:cNvGrpSpPr/>
        <p:nvPr/>
      </p:nvGrpSpPr>
      <p:grpSpPr>
        <a:xfrm>
          <a:off x="0" y="0"/>
          <a:ext cx="0" cy="0"/>
          <a:chOff x="0" y="0"/>
          <a:chExt cx="0" cy="0"/>
        </a:xfrm>
      </p:grpSpPr>
      <p:pic>
        <p:nvPicPr>
          <p:cNvPr id="2" name="Picture 43" descr="Picture 43"/>
          <p:cNvPicPr>
            <a:picLocks noChangeAspect="1"/>
          </p:cNvPicPr>
          <p:nvPr/>
        </p:nvPicPr>
        <p:blipFill>
          <a:blip r:embed="rId26">
            <a:alphaModFix amt="28000"/>
            <a:extLst/>
          </a:blip>
          <a:stretch>
            <a:fillRect/>
          </a:stretch>
        </p:blipFill>
        <p:spPr>
          <a:xfrm>
            <a:off x="0" y="0"/>
            <a:ext cx="12166600" cy="6858000"/>
          </a:xfrm>
          <a:prstGeom prst="rect">
            <a:avLst/>
          </a:prstGeom>
          <a:ln w="12700">
            <a:miter lim="400000"/>
          </a:ln>
        </p:spPr>
      </p:pic>
      <p:sp>
        <p:nvSpPr>
          <p:cNvPr id="3"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sp>
        <p:nvSpPr>
          <p:cNvPr id="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sym typeface="Calibri"/>
            </a:endParaRPr>
          </a:p>
        </p:txBody>
      </p:sp>
      <p:grpSp>
        <p:nvGrpSpPr>
          <p:cNvPr id="18" name="Group 28"/>
          <p:cNvGrpSpPr/>
          <p:nvPr/>
        </p:nvGrpSpPr>
        <p:grpSpPr>
          <a:xfrm>
            <a:off x="11308073" y="6527386"/>
            <a:ext cx="740367" cy="179272"/>
            <a:chOff x="0" y="0"/>
            <a:chExt cx="740366" cy="179271"/>
          </a:xfrm>
        </p:grpSpPr>
        <p:sp>
          <p:nvSpPr>
            <p:cNvPr id="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sp>
          <p:nvSpPr>
            <p:cNvPr id="1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sym typeface="Calibri"/>
              </a:endParaRPr>
            </a:p>
          </p:txBody>
        </p:sp>
      </p:grpSp>
      <p:sp>
        <p:nvSpPr>
          <p:cNvPr id="1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Title Text</a:t>
            </a:r>
          </a:p>
        </p:txBody>
      </p:sp>
      <p:sp>
        <p:nvSpPr>
          <p:cNvPr id="2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9" rIns="45719" anchor="ctr">
            <a:spAutoFit/>
          </a:bodyPr>
          <a:lstStyle>
            <a:lvl1pPr>
              <a:defRPr sz="1100">
                <a:solidFill>
                  <a:srgbClr val="BFBFBF"/>
                </a:solidFill>
              </a:defRPr>
            </a:lvl1pPr>
          </a:lstStyle>
          <a:p>
            <a:pPr defTabSz="914400" hangingPunct="0"/>
            <a:fld id="{86CB4B4D-7CA3-9044-876B-883B54F8677D}" type="slidenum">
              <a:rPr kern="0">
                <a:latin typeface="Calibri"/>
                <a:sym typeface="Calibri"/>
              </a:rPr>
              <a:pPr defTabSz="914400" hangingPunct="0"/>
              <a:t>‹#›</a:t>
            </a:fld>
            <a:endParaRPr kern="0">
              <a:latin typeface="Calibri"/>
              <a:sym typeface="Calibri"/>
            </a:endParaRPr>
          </a:p>
        </p:txBody>
      </p:sp>
    </p:spTree>
    <p:extLst>
      <p:ext uri="{BB962C8B-B14F-4D97-AF65-F5344CB8AC3E}">
        <p14:creationId xmlns:p14="http://schemas.microsoft.com/office/powerpoint/2010/main" val="1902720243"/>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p:titleStyle>
    <p:body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0.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69.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866263" cy="1295895"/>
          </a:xfrm>
        </p:spPr>
        <p:txBody>
          <a:bodyPr>
            <a:normAutofit/>
          </a:bodyPr>
          <a:lstStyle/>
          <a:p>
            <a:r>
              <a:rPr lang="en-US" dirty="0" smtClean="0"/>
              <a:t>Module 1 – SMA-X User Interfaces</a:t>
            </a: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 News</a:t>
            </a:r>
            <a:endParaRPr lang="en-US" dirty="0"/>
          </a:p>
        </p:txBody>
      </p:sp>
      <p:sp>
        <p:nvSpPr>
          <p:cNvPr id="10" name="Subtitle 1"/>
          <p:cNvSpPr>
            <a:spLocks noGrp="1"/>
          </p:cNvSpPr>
          <p:nvPr>
            <p:ph type="body" sz="quarter" idx="13"/>
          </p:nvPr>
        </p:nvSpPr>
        <p:spPr/>
        <p:txBody>
          <a:bodyPr/>
          <a:lstStyle/>
          <a:p>
            <a:r>
              <a:rPr lang="en-US" dirty="0" smtClean="0"/>
              <a:t>New functionality for Business and Service Desk users</a:t>
            </a:r>
            <a:endParaRPr lang="en-US" dirty="0"/>
          </a:p>
        </p:txBody>
      </p:sp>
      <p:sp>
        <p:nvSpPr>
          <p:cNvPr id="4" name="Content Placeholder 3"/>
          <p:cNvSpPr>
            <a:spLocks noGrp="1"/>
          </p:cNvSpPr>
          <p:nvPr>
            <p:ph sz="quarter" idx="4294967295"/>
          </p:nvPr>
        </p:nvSpPr>
        <p:spPr>
          <a:xfrm>
            <a:off x="655219" y="1789340"/>
            <a:ext cx="4789982" cy="4825618"/>
          </a:xfrm>
        </p:spPr>
        <p:txBody>
          <a:bodyPr>
            <a:normAutofit/>
          </a:bodyPr>
          <a:lstStyle/>
          <a:p>
            <a:r>
              <a:rPr lang="en-US" sz="2000" dirty="0">
                <a:solidFill>
                  <a:schemeClr val="accent1"/>
                </a:solidFill>
              </a:rPr>
              <a:t>Self Service targeted News</a:t>
            </a:r>
          </a:p>
          <a:p>
            <a:pPr lvl="1"/>
            <a:r>
              <a:rPr lang="en-US" dirty="0"/>
              <a:t>Push news to users via Self-Service Portal on web and mobile</a:t>
            </a:r>
          </a:p>
          <a:p>
            <a:pPr lvl="1"/>
            <a:r>
              <a:rPr lang="en-US" dirty="0"/>
              <a:t>Segment news by location/group entitlements</a:t>
            </a:r>
          </a:p>
          <a:p>
            <a:r>
              <a:rPr lang="en-US" sz="2000" dirty="0">
                <a:solidFill>
                  <a:schemeClr val="accent1"/>
                </a:solidFill>
              </a:rPr>
              <a:t>See news relevant to service and support context</a:t>
            </a:r>
          </a:p>
          <a:p>
            <a:pPr lvl="1"/>
            <a:r>
              <a:rPr lang="en-US" dirty="0"/>
              <a:t>News Publishing</a:t>
            </a:r>
          </a:p>
          <a:p>
            <a:pPr lvl="1"/>
            <a:r>
              <a:rPr lang="en-US" dirty="0"/>
              <a:t>News publication lifecycle </a:t>
            </a:r>
          </a:p>
          <a:p>
            <a:pPr lvl="1"/>
            <a:r>
              <a:rPr lang="en-US" dirty="0"/>
              <a:t>Publish news from Incident, Change, or Service Catalog</a:t>
            </a:r>
          </a:p>
          <a:p>
            <a:endParaRPr lang="en-US" sz="2000" dirty="0"/>
          </a:p>
          <a:p>
            <a:endParaRPr lang="en-US" sz="2000" dirty="0" smtClean="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36571" y="4177332"/>
            <a:ext cx="1512455" cy="2497952"/>
          </a:xfrm>
          <a:prstGeom prst="rect">
            <a:avLst/>
          </a:prstGeom>
          <a:ln>
            <a:noFill/>
          </a:ln>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22953" y="3532171"/>
            <a:ext cx="4096600" cy="2825820"/>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8942220" y="657611"/>
            <a:ext cx="1832304" cy="3459624"/>
          </a:xfrm>
          <a:prstGeom prst="rect">
            <a:avLst/>
          </a:prstGeom>
          <a:ln>
            <a:solidFill>
              <a:schemeClr val="tx1"/>
            </a:solidFill>
          </a:ln>
        </p:spPr>
      </p:pic>
      <p:pic>
        <p:nvPicPr>
          <p:cNvPr id="7" name="Picture 6"/>
          <p:cNvPicPr>
            <a:picLocks noChangeAspect="1"/>
          </p:cNvPicPr>
          <p:nvPr/>
        </p:nvPicPr>
        <p:blipFill>
          <a:blip r:embed="rId6"/>
          <a:stretch>
            <a:fillRect/>
          </a:stretch>
        </p:blipFill>
        <p:spPr>
          <a:xfrm>
            <a:off x="9792075" y="4504672"/>
            <a:ext cx="1233420" cy="2164005"/>
          </a:xfrm>
          <a:prstGeom prst="rect">
            <a:avLst/>
          </a:prstGeom>
        </p:spPr>
      </p:pic>
      <p:sp>
        <p:nvSpPr>
          <p:cNvPr id="2" name="Slide Number Placeholder 1"/>
          <p:cNvSpPr>
            <a:spLocks noGrp="1"/>
          </p:cNvSpPr>
          <p:nvPr>
            <p:ph type="sldNum" sz="quarter" idx="4"/>
          </p:nvPr>
        </p:nvSpPr>
        <p:spPr/>
        <p:txBody>
          <a:bodyPr/>
          <a:lstStyle/>
          <a:p>
            <a:fld id="{0FB999A9-77CE-4AD1-9911-24A29F08BC34}" type="slidenum">
              <a:rPr lang="en-US" smtClean="0"/>
              <a:pPr/>
              <a:t>10</a:t>
            </a:fld>
            <a:endParaRPr lang="en-US" dirty="0"/>
          </a:p>
        </p:txBody>
      </p:sp>
    </p:spTree>
    <p:extLst>
      <p:ext uri="{BB962C8B-B14F-4D97-AF65-F5344CB8AC3E}">
        <p14:creationId xmlns:p14="http://schemas.microsoft.com/office/powerpoint/2010/main" val="13151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Surveys</a:t>
            </a:r>
            <a:endParaRPr lang="en-US" dirty="0"/>
          </a:p>
        </p:txBody>
      </p:sp>
      <p:sp>
        <p:nvSpPr>
          <p:cNvPr id="10" name="Subtitle 1"/>
          <p:cNvSpPr>
            <a:spLocks noGrp="1"/>
          </p:cNvSpPr>
          <p:nvPr>
            <p:ph type="body" sz="quarter" idx="13"/>
          </p:nvPr>
        </p:nvSpPr>
        <p:spPr/>
        <p:txBody>
          <a:bodyPr/>
          <a:lstStyle/>
          <a:p>
            <a:pPr defTabSz="573516" fontAlgn="base">
              <a:spcBef>
                <a:spcPct val="0"/>
              </a:spcBef>
              <a:spcAft>
                <a:spcPct val="0"/>
              </a:spcAft>
              <a:tabLst>
                <a:tab pos="156605" algn="l"/>
              </a:tabLst>
            </a:pPr>
            <a:r>
              <a:rPr lang="en-US" dirty="0"/>
              <a:t>Improve customer </a:t>
            </a:r>
            <a:r>
              <a:rPr lang="en-US" dirty="0" smtClean="0"/>
              <a:t>satisfaction</a:t>
            </a:r>
            <a:endParaRPr lang="en-US" dirty="0"/>
          </a:p>
        </p:txBody>
      </p:sp>
      <p:sp>
        <p:nvSpPr>
          <p:cNvPr id="2" name="Content Placeholder 1"/>
          <p:cNvSpPr>
            <a:spLocks noGrp="1"/>
          </p:cNvSpPr>
          <p:nvPr>
            <p:ph sz="quarter" idx="4294967295"/>
          </p:nvPr>
        </p:nvSpPr>
        <p:spPr>
          <a:xfrm>
            <a:off x="609441" y="1584326"/>
            <a:ext cx="6712111" cy="4305300"/>
          </a:xfrm>
        </p:spPr>
        <p:txBody>
          <a:bodyPr/>
          <a:lstStyle/>
          <a:p>
            <a:pPr marL="0" indent="0"/>
            <a:r>
              <a:rPr lang="en-US" sz="1700" dirty="0"/>
              <a:t> </a:t>
            </a:r>
            <a:r>
              <a:rPr lang="en-US" sz="1700" dirty="0">
                <a:solidFill>
                  <a:schemeClr val="accent1"/>
                </a:solidFill>
              </a:rPr>
              <a:t>Survey Management</a:t>
            </a:r>
          </a:p>
          <a:p>
            <a:pPr lvl="1"/>
            <a:r>
              <a:rPr lang="en-US" sz="1400" dirty="0"/>
              <a:t>Define surveys related to any process: Satisfaction surveys for Service, Support, Asset model, Post-Change success survey, Application utilization, proposal surveys, </a:t>
            </a:r>
            <a:r>
              <a:rPr lang="en-US" sz="1400" dirty="0" err="1"/>
              <a:t>etc</a:t>
            </a:r>
            <a:r>
              <a:rPr lang="en-US" sz="1400" dirty="0"/>
              <a:t> …</a:t>
            </a:r>
          </a:p>
          <a:p>
            <a:pPr lvl="1"/>
            <a:endParaRPr lang="en-US" dirty="0"/>
          </a:p>
          <a:p>
            <a:pPr marL="0" indent="0"/>
            <a:r>
              <a:rPr lang="en-US" sz="1700" dirty="0"/>
              <a:t> </a:t>
            </a:r>
            <a:r>
              <a:rPr lang="en-US" sz="1700" dirty="0">
                <a:solidFill>
                  <a:schemeClr val="accent1"/>
                </a:solidFill>
              </a:rPr>
              <a:t>Collect Responses Effectively</a:t>
            </a:r>
          </a:p>
          <a:p>
            <a:pPr lvl="1"/>
            <a:r>
              <a:rPr lang="en-US" sz="1400" dirty="0"/>
              <a:t>Friendly formats designed to</a:t>
            </a:r>
            <a:br>
              <a:rPr lang="en-US" sz="1400" dirty="0"/>
            </a:br>
            <a:r>
              <a:rPr lang="en-US" sz="1400" dirty="0"/>
              <a:t>increase user response rates</a:t>
            </a:r>
          </a:p>
          <a:p>
            <a:pPr lvl="1"/>
            <a:endParaRPr lang="en-US" dirty="0"/>
          </a:p>
          <a:p>
            <a:pPr marL="0" indent="0"/>
            <a:r>
              <a:rPr lang="en-US" sz="1700" dirty="0"/>
              <a:t> </a:t>
            </a:r>
            <a:r>
              <a:rPr lang="en-US" sz="1700" dirty="0">
                <a:solidFill>
                  <a:schemeClr val="accent1"/>
                </a:solidFill>
              </a:rPr>
              <a:t>Big Data Analytics</a:t>
            </a:r>
          </a:p>
          <a:p>
            <a:pPr lvl="1"/>
            <a:r>
              <a:rPr lang="en-US" sz="1400" dirty="0"/>
              <a:t>Hot topic analysis of responses</a:t>
            </a:r>
          </a:p>
          <a:p>
            <a:pPr lvl="1"/>
            <a:r>
              <a:rPr lang="en-US" sz="1400" dirty="0"/>
              <a:t>Full reporting and dashboarding</a:t>
            </a:r>
            <a:br>
              <a:rPr lang="en-US" sz="1400" dirty="0"/>
            </a:br>
            <a:r>
              <a:rPr lang="en-US" sz="1400" dirty="0"/>
              <a:t>capabilities</a:t>
            </a:r>
          </a:p>
        </p:txBody>
      </p:sp>
      <p:pic>
        <p:nvPicPr>
          <p:cNvPr id="7" name="Picture 6"/>
          <p:cNvPicPr>
            <a:picLocks noChangeAspect="1"/>
          </p:cNvPicPr>
          <p:nvPr/>
        </p:nvPicPr>
        <p:blipFill>
          <a:blip r:embed="rId3"/>
          <a:stretch>
            <a:fillRect/>
          </a:stretch>
        </p:blipFill>
        <p:spPr>
          <a:xfrm>
            <a:off x="5334000" y="3854620"/>
            <a:ext cx="4785024" cy="2850981"/>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7855817" y="797732"/>
            <a:ext cx="4071248" cy="3386365"/>
          </a:xfrm>
          <a:prstGeom prst="rect">
            <a:avLst/>
          </a:prstGeom>
          <a:ln>
            <a:solidFill>
              <a:schemeClr val="tx1"/>
            </a:solidFill>
          </a:ln>
        </p:spPr>
      </p:pic>
      <p:sp>
        <p:nvSpPr>
          <p:cNvPr id="4" name="Rectangle 3"/>
          <p:cNvSpPr/>
          <p:nvPr/>
        </p:nvSpPr>
        <p:spPr>
          <a:xfrm>
            <a:off x="5345875" y="3866495"/>
            <a:ext cx="496784" cy="9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0FB999A9-77CE-4AD1-9911-24A29F08BC34}" type="slidenum">
              <a:rPr lang="en-US" smtClean="0"/>
              <a:pPr/>
              <a:t>11</a:t>
            </a:fld>
            <a:endParaRPr lang="en-US" dirty="0"/>
          </a:p>
        </p:txBody>
      </p:sp>
    </p:spTree>
    <p:extLst>
      <p:ext uri="{BB962C8B-B14F-4D97-AF65-F5344CB8AC3E}">
        <p14:creationId xmlns:p14="http://schemas.microsoft.com/office/powerpoint/2010/main" val="344688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5"/>
          <p:cNvSpPr>
            <a:spLocks noGrp="1"/>
          </p:cNvSpPr>
          <p:nvPr>
            <p:ph type="title"/>
          </p:nvPr>
        </p:nvSpPr>
        <p:spPr/>
        <p:txBody>
          <a:bodyPr>
            <a:normAutofit/>
          </a:bodyPr>
          <a:lstStyle/>
          <a:p>
            <a:r>
              <a:rPr lang="en-US" dirty="0" smtClean="0"/>
              <a:t>Mobile Self-Service</a:t>
            </a:r>
            <a:endParaRPr lang="en-GB"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12</a:t>
            </a:fld>
            <a:endParaRPr lang="en-US"/>
          </a:p>
        </p:txBody>
      </p:sp>
      <p:sp>
        <p:nvSpPr>
          <p:cNvPr id="38" name="Text Placeholder 6"/>
          <p:cNvSpPr>
            <a:spLocks noGrp="1"/>
          </p:cNvSpPr>
          <p:nvPr>
            <p:ph type="body" sz="quarter" idx="1"/>
          </p:nvPr>
        </p:nvSpPr>
        <p:spPr/>
        <p:txBody>
          <a:bodyPr/>
          <a:lstStyle/>
          <a:p>
            <a:r>
              <a:rPr lang="en-US" dirty="0" smtClean="0"/>
              <a:t>Search knowledge or catalog, Create service or support request, Approve</a:t>
            </a:r>
            <a:endParaRPr lang="en-GB" dirty="0"/>
          </a:p>
        </p:txBody>
      </p:sp>
      <p:grpSp>
        <p:nvGrpSpPr>
          <p:cNvPr id="3" name="Group 2"/>
          <p:cNvGrpSpPr/>
          <p:nvPr/>
        </p:nvGrpSpPr>
        <p:grpSpPr>
          <a:xfrm>
            <a:off x="7233989" y="1780287"/>
            <a:ext cx="1647696" cy="3161058"/>
            <a:chOff x="8528699" y="1228759"/>
            <a:chExt cx="2590723" cy="4970229"/>
          </a:xfrm>
        </p:grpSpPr>
        <p:pic>
          <p:nvPicPr>
            <p:cNvPr id="2054" name="Picture 6" descr="Image result for iphone ux app  whit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528699" y="1228759"/>
              <a:ext cx="2590723" cy="497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84624" y="1818155"/>
              <a:ext cx="2108804" cy="3761129"/>
            </a:xfrm>
            <a:prstGeom prst="rect">
              <a:avLst/>
            </a:prstGeom>
          </p:spPr>
        </p:pic>
      </p:gr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59358" y="1745445"/>
            <a:ext cx="1632606" cy="3348296"/>
          </a:xfrm>
          <a:prstGeom prst="roundRect">
            <a:avLst/>
          </a:prstGeom>
        </p:spPr>
      </p:pic>
      <p:cxnSp>
        <p:nvCxnSpPr>
          <p:cNvPr id="23" name="Straight Connector 22"/>
          <p:cNvCxnSpPr/>
          <p:nvPr/>
        </p:nvCxnSpPr>
        <p:spPr>
          <a:xfrm flipH="1">
            <a:off x="5601383" y="2331163"/>
            <a:ext cx="1746651" cy="0"/>
          </a:xfrm>
          <a:prstGeom prst="line">
            <a:avLst/>
          </a:prstGeom>
          <a:ln w="28575">
            <a:solidFill>
              <a:schemeClr val="accent2"/>
            </a:solidFill>
            <a:headEnd type="oval"/>
            <a:tailEnd type="oval"/>
          </a:ln>
        </p:spPr>
        <p:style>
          <a:lnRef idx="1">
            <a:schemeClr val="accent3"/>
          </a:lnRef>
          <a:fillRef idx="0">
            <a:schemeClr val="accent3"/>
          </a:fillRef>
          <a:effectRef idx="0">
            <a:schemeClr val="accent3"/>
          </a:effectRef>
          <a:fontRef idx="minor">
            <a:schemeClr val="tx1"/>
          </a:fontRef>
        </p:style>
      </p:cxnSp>
      <p:sp>
        <p:nvSpPr>
          <p:cNvPr id="24" name="TextBox 23"/>
          <p:cNvSpPr txBox="1"/>
          <p:nvPr/>
        </p:nvSpPr>
        <p:spPr>
          <a:xfrm>
            <a:off x="5601383" y="2375401"/>
            <a:ext cx="1868130" cy="911418"/>
          </a:xfrm>
          <a:prstGeom prst="rect">
            <a:avLst/>
          </a:prstGeom>
          <a:noFill/>
        </p:spPr>
        <p:txBody>
          <a:bodyPr wrap="square" lIns="0" tIns="0" rIns="0" bIns="0" rtlCol="0">
            <a:noAutofit/>
          </a:bodyPr>
          <a:lstStyle/>
          <a:p>
            <a:pPr defTabSz="914400" hangingPunct="0">
              <a:lnSpc>
                <a:spcPct val="90000"/>
              </a:lnSpc>
            </a:pPr>
            <a:r>
              <a:rPr lang="en-US" sz="1600" kern="0" dirty="0">
                <a:solidFill>
                  <a:srgbClr val="212E35"/>
                </a:solidFill>
                <a:latin typeface="Calibri"/>
                <a:sym typeface="Calibri"/>
              </a:rPr>
              <a:t>Search for offerings, articles and view mobile-optimized knowledge articles</a:t>
            </a:r>
          </a:p>
        </p:txBody>
      </p:sp>
      <p:cxnSp>
        <p:nvCxnSpPr>
          <p:cNvPr id="25" name="Straight Connector 24"/>
          <p:cNvCxnSpPr/>
          <p:nvPr/>
        </p:nvCxnSpPr>
        <p:spPr>
          <a:xfrm flipH="1">
            <a:off x="1140016" y="2240280"/>
            <a:ext cx="1075006" cy="3669"/>
          </a:xfrm>
          <a:prstGeom prst="line">
            <a:avLst/>
          </a:prstGeom>
          <a:ln w="28575">
            <a:solidFill>
              <a:schemeClr val="accent2"/>
            </a:solidFill>
            <a:headEnd type="oval"/>
            <a:tailEnd type="oval"/>
          </a:ln>
        </p:spPr>
        <p:style>
          <a:lnRef idx="1">
            <a:schemeClr val="accent3"/>
          </a:lnRef>
          <a:fillRef idx="0">
            <a:schemeClr val="accent3"/>
          </a:fillRef>
          <a:effectRef idx="0">
            <a:schemeClr val="accent3"/>
          </a:effectRef>
          <a:fontRef idx="minor">
            <a:schemeClr val="tx1"/>
          </a:fontRef>
        </p:style>
      </p:cxnSp>
      <p:sp>
        <p:nvSpPr>
          <p:cNvPr id="26" name="TextBox 25"/>
          <p:cNvSpPr txBox="1"/>
          <p:nvPr/>
        </p:nvSpPr>
        <p:spPr>
          <a:xfrm>
            <a:off x="1140016" y="2331163"/>
            <a:ext cx="919342" cy="657730"/>
          </a:xfrm>
          <a:prstGeom prst="rect">
            <a:avLst/>
          </a:prstGeom>
          <a:noFill/>
        </p:spPr>
        <p:txBody>
          <a:bodyPr wrap="square" lIns="0" tIns="0" rIns="0" bIns="0" rtlCol="0">
            <a:noAutofit/>
          </a:bodyPr>
          <a:lstStyle/>
          <a:p>
            <a:pPr defTabSz="914400" hangingPunct="0">
              <a:lnSpc>
                <a:spcPct val="90000"/>
              </a:lnSpc>
            </a:pPr>
            <a:r>
              <a:rPr lang="en-US" sz="1600" kern="0" dirty="0">
                <a:solidFill>
                  <a:srgbClr val="212E35"/>
                </a:solidFill>
                <a:latin typeface="Calibri"/>
                <a:sym typeface="Calibri"/>
              </a:rPr>
              <a:t>Browse the catalog, quick pick from the most popular</a:t>
            </a:r>
          </a:p>
        </p:txBody>
      </p:sp>
      <p:sp>
        <p:nvSpPr>
          <p:cNvPr id="28" name="TextBox 27"/>
          <p:cNvSpPr txBox="1"/>
          <p:nvPr/>
        </p:nvSpPr>
        <p:spPr>
          <a:xfrm>
            <a:off x="3720571" y="3501562"/>
            <a:ext cx="1090325" cy="431863"/>
          </a:xfrm>
          <a:prstGeom prst="rect">
            <a:avLst/>
          </a:prstGeom>
          <a:noFill/>
        </p:spPr>
        <p:txBody>
          <a:bodyPr wrap="square" lIns="0" tIns="0" rIns="0" bIns="0" rtlCol="0">
            <a:noAutofit/>
          </a:bodyPr>
          <a:lstStyle/>
          <a:p>
            <a:pPr defTabSz="914400" hangingPunct="0">
              <a:lnSpc>
                <a:spcPct val="90000"/>
              </a:lnSpc>
            </a:pPr>
            <a:r>
              <a:rPr lang="en-US" sz="1600" kern="0" dirty="0">
                <a:solidFill>
                  <a:srgbClr val="212E35"/>
                </a:solidFill>
                <a:latin typeface="Calibri"/>
                <a:sym typeface="Calibri"/>
              </a:rPr>
              <a:t>Request a catalog item</a:t>
            </a:r>
          </a:p>
        </p:txBody>
      </p:sp>
      <p:cxnSp>
        <p:nvCxnSpPr>
          <p:cNvPr id="31" name="Straight Connector 30"/>
          <p:cNvCxnSpPr/>
          <p:nvPr/>
        </p:nvCxnSpPr>
        <p:spPr>
          <a:xfrm flipH="1">
            <a:off x="5932558" y="3879923"/>
            <a:ext cx="2085912" cy="125"/>
          </a:xfrm>
          <a:prstGeom prst="line">
            <a:avLst/>
          </a:prstGeom>
          <a:ln w="28575">
            <a:solidFill>
              <a:schemeClr val="accent2"/>
            </a:solidFill>
            <a:headEnd type="oval"/>
            <a:tailEnd type="oval"/>
          </a:ln>
        </p:spPr>
        <p:style>
          <a:lnRef idx="1">
            <a:schemeClr val="accent3"/>
          </a:lnRef>
          <a:fillRef idx="0">
            <a:schemeClr val="accent3"/>
          </a:fillRef>
          <a:effectRef idx="0">
            <a:schemeClr val="accent3"/>
          </a:effectRef>
          <a:fontRef idx="minor">
            <a:schemeClr val="tx1"/>
          </a:fontRef>
        </p:style>
      </p:cxnSp>
      <p:sp>
        <p:nvSpPr>
          <p:cNvPr id="32" name="TextBox 31"/>
          <p:cNvSpPr txBox="1"/>
          <p:nvPr/>
        </p:nvSpPr>
        <p:spPr>
          <a:xfrm>
            <a:off x="5867400" y="3983334"/>
            <a:ext cx="1422837" cy="757447"/>
          </a:xfrm>
          <a:prstGeom prst="rect">
            <a:avLst/>
          </a:prstGeom>
          <a:noFill/>
        </p:spPr>
        <p:txBody>
          <a:bodyPr wrap="square" lIns="0" tIns="0" rIns="0" bIns="0" rtlCol="0">
            <a:noAutofit/>
          </a:bodyPr>
          <a:lstStyle/>
          <a:p>
            <a:pPr defTabSz="914400" hangingPunct="0">
              <a:lnSpc>
                <a:spcPct val="90000"/>
              </a:lnSpc>
            </a:pPr>
            <a:r>
              <a:rPr lang="en-US" sz="1600" kern="0" dirty="0">
                <a:solidFill>
                  <a:srgbClr val="212E35"/>
                </a:solidFill>
                <a:latin typeface="Calibri"/>
                <a:sym typeface="Calibri"/>
              </a:rPr>
              <a:t>Proactive notifications when approvals are </a:t>
            </a:r>
            <a:r>
              <a:rPr lang="en-US" sz="1600" kern="0" dirty="0" smtClean="0">
                <a:solidFill>
                  <a:srgbClr val="212E35"/>
                </a:solidFill>
                <a:latin typeface="Calibri"/>
                <a:sym typeface="Calibri"/>
              </a:rPr>
              <a:t>pending (android)</a:t>
            </a:r>
            <a:endParaRPr lang="en-US" sz="1600" kern="0" dirty="0">
              <a:solidFill>
                <a:srgbClr val="212E35"/>
              </a:solidFill>
              <a:latin typeface="Calibri"/>
              <a:sym typeface="Calibri"/>
            </a:endParaRPr>
          </a:p>
        </p:txBody>
      </p:sp>
      <p:cxnSp>
        <p:nvCxnSpPr>
          <p:cNvPr id="39" name="Straight Connector 38"/>
          <p:cNvCxnSpPr/>
          <p:nvPr/>
        </p:nvCxnSpPr>
        <p:spPr>
          <a:xfrm flipH="1" flipV="1">
            <a:off x="3586351" y="3973906"/>
            <a:ext cx="1184009" cy="6478"/>
          </a:xfrm>
          <a:prstGeom prst="line">
            <a:avLst/>
          </a:prstGeom>
          <a:ln w="28575">
            <a:solidFill>
              <a:schemeClr val="accent2"/>
            </a:solidFill>
            <a:headEnd type="oval"/>
            <a:tailEnd type="oval"/>
          </a:ln>
        </p:spPr>
        <p:style>
          <a:lnRef idx="1">
            <a:schemeClr val="accent3"/>
          </a:lnRef>
          <a:fillRef idx="0">
            <a:schemeClr val="accent3"/>
          </a:fillRef>
          <a:effectRef idx="0">
            <a:schemeClr val="accent3"/>
          </a:effectRef>
          <a:fontRef idx="minor">
            <a:schemeClr val="tx1"/>
          </a:fontRef>
        </p:style>
      </p:cxnSp>
      <p:pic>
        <p:nvPicPr>
          <p:cNvPr id="29" name="Picture 2" descr="Image result for androi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44453" y="1786165"/>
            <a:ext cx="1227909" cy="8953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0235961" y="2939041"/>
            <a:ext cx="1523202" cy="342740"/>
          </a:xfrm>
          <a:prstGeom prst="rect">
            <a:avLst/>
          </a:prstGeom>
          <a:noFill/>
        </p:spPr>
        <p:txBody>
          <a:bodyPr wrap="square" lIns="0" tIns="0" rIns="0" bIns="0" rtlCol="0" anchor="ctr">
            <a:noAutofit/>
          </a:bodyPr>
          <a:lstStyle/>
          <a:p>
            <a:pPr defTabSz="914400" hangingPunct="0">
              <a:lnSpc>
                <a:spcPct val="90000"/>
              </a:lnSpc>
            </a:pPr>
            <a:endParaRPr lang="en-US" sz="1600" kern="0" dirty="0">
              <a:solidFill>
                <a:srgbClr val="212E35"/>
              </a:solidFill>
              <a:latin typeface="Calibri"/>
              <a:sym typeface="Calibri"/>
            </a:endParaRPr>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75175" y="2710953"/>
            <a:ext cx="580631" cy="725066"/>
          </a:xfrm>
          <a:prstGeom prst="rect">
            <a:avLst/>
          </a:prstGeom>
        </p:spPr>
      </p:pic>
      <p:sp>
        <p:nvSpPr>
          <p:cNvPr id="7" name="Rectangle 6"/>
          <p:cNvSpPr/>
          <p:nvPr/>
        </p:nvSpPr>
        <p:spPr bwMode="ltGray">
          <a:xfrm>
            <a:off x="9182172" y="1780287"/>
            <a:ext cx="1252958" cy="17678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endParaRPr lang="en-US" kern="0" dirty="0" err="1" smtClean="0">
              <a:solidFill>
                <a:srgbClr val="352014"/>
              </a:solidFill>
              <a:sym typeface="Calibri"/>
            </a:endParaRPr>
          </a:p>
        </p:txBody>
      </p:sp>
      <p:sp>
        <p:nvSpPr>
          <p:cNvPr id="40" name="Rounded Rectangle 39"/>
          <p:cNvSpPr/>
          <p:nvPr/>
        </p:nvSpPr>
        <p:spPr bwMode="ltGray">
          <a:xfrm>
            <a:off x="9139462" y="5053721"/>
            <a:ext cx="2618431" cy="1185891"/>
          </a:xfrm>
          <a:prstGeom prst="roundRect">
            <a:avLst/>
          </a:prstGeom>
          <a:solidFill>
            <a:schemeClr val="accent4"/>
          </a:solidFill>
          <a:ln w="19050" cap="flat" cmpd="sng" algn="ctr">
            <a:solidFill>
              <a:schemeClr val="accent4"/>
            </a:solidFill>
            <a:prstDash val="solid"/>
            <a:miter lim="800000"/>
          </a:ln>
          <a:effectLst/>
        </p:spPr>
        <p:txBody>
          <a:bodyPr rtlCol="0" anchor="ctr"/>
          <a:lstStyle/>
          <a:p>
            <a:pPr algn="ctr" defTabSz="914400">
              <a:lnSpc>
                <a:spcPct val="90000"/>
              </a:lnSpc>
              <a:defRPr/>
            </a:pPr>
            <a:r>
              <a:rPr lang="en-US" kern="0" dirty="0" smtClean="0">
                <a:solidFill>
                  <a:prstClr val="white"/>
                </a:solidFill>
                <a:latin typeface="Arial" panose="020B0604020202020204"/>
                <a:sym typeface="Calibri"/>
              </a:rPr>
              <a:t>The mobile application allows access to SMA without having to be at your desk</a:t>
            </a:r>
          </a:p>
        </p:txBody>
      </p:sp>
      <p:pic>
        <p:nvPicPr>
          <p:cNvPr id="2" name="Picture 1"/>
          <p:cNvPicPr>
            <a:picLocks noChangeAspect="1"/>
          </p:cNvPicPr>
          <p:nvPr/>
        </p:nvPicPr>
        <p:blipFill>
          <a:blip r:embed="rId8"/>
          <a:stretch>
            <a:fillRect/>
          </a:stretch>
        </p:blipFill>
        <p:spPr>
          <a:xfrm>
            <a:off x="6972551" y="4941345"/>
            <a:ext cx="1864531" cy="1721728"/>
          </a:xfrm>
          <a:prstGeom prst="rect">
            <a:avLst/>
          </a:prstGeom>
        </p:spPr>
      </p:pic>
      <p:pic>
        <p:nvPicPr>
          <p:cNvPr id="8" name="Picture 7"/>
          <p:cNvPicPr>
            <a:picLocks noChangeAspect="1"/>
          </p:cNvPicPr>
          <p:nvPr/>
        </p:nvPicPr>
        <p:blipFill>
          <a:blip r:embed="rId9"/>
          <a:stretch>
            <a:fillRect/>
          </a:stretch>
        </p:blipFill>
        <p:spPr>
          <a:xfrm>
            <a:off x="3841546" y="4941345"/>
            <a:ext cx="1857625" cy="1721728"/>
          </a:xfrm>
          <a:prstGeom prst="rect">
            <a:avLst/>
          </a:prstGeom>
        </p:spPr>
      </p:pic>
    </p:spTree>
    <p:extLst>
      <p:ext uri="{BB962C8B-B14F-4D97-AF65-F5344CB8AC3E}">
        <p14:creationId xmlns:p14="http://schemas.microsoft.com/office/powerpoint/2010/main" val="126892479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Smart Email</a:t>
            </a:r>
            <a:endParaRPr lang="en-US" dirty="0"/>
          </a:p>
        </p:txBody>
      </p:sp>
      <p:sp>
        <p:nvSpPr>
          <p:cNvPr id="8" name="Text Placeholder 7"/>
          <p:cNvSpPr>
            <a:spLocks noGrp="1"/>
          </p:cNvSpPr>
          <p:nvPr>
            <p:ph type="body" sz="quarter" idx="1"/>
          </p:nvPr>
        </p:nvSpPr>
        <p:spPr/>
        <p:txBody>
          <a:bodyPr/>
          <a:lstStyle/>
          <a:p>
            <a:endParaRPr lang="en-US"/>
          </a:p>
        </p:txBody>
      </p:sp>
      <p:pic>
        <p:nvPicPr>
          <p:cNvPr id="4" name="Picture 3"/>
          <p:cNvPicPr>
            <a:picLocks noChangeAspect="1"/>
          </p:cNvPicPr>
          <p:nvPr/>
        </p:nvPicPr>
        <p:blipFill>
          <a:blip r:embed="rId3"/>
          <a:stretch>
            <a:fillRect/>
          </a:stretch>
        </p:blipFill>
        <p:spPr>
          <a:xfrm>
            <a:off x="286591" y="275303"/>
            <a:ext cx="11632154" cy="5969132"/>
          </a:xfrm>
          <a:prstGeom prst="rect">
            <a:avLst/>
          </a:prstGeom>
        </p:spPr>
      </p:pic>
      <p:sp>
        <p:nvSpPr>
          <p:cNvPr id="5" name="TextBox 4"/>
          <p:cNvSpPr txBox="1"/>
          <p:nvPr/>
        </p:nvSpPr>
        <p:spPr>
          <a:xfrm>
            <a:off x="4292301" y="5557506"/>
            <a:ext cx="914400" cy="914400"/>
          </a:xfrm>
          <a:prstGeom prst="rect">
            <a:avLst/>
          </a:prstGeom>
          <a:noFill/>
        </p:spPr>
        <p:txBody>
          <a:bodyPr wrap="none" lIns="0" tIns="0" rIns="0" bIns="0" rtlCol="0">
            <a:noAutofit/>
          </a:bodyPr>
          <a:lstStyle/>
          <a:p>
            <a:pPr defTabSz="914400" hangingPunct="0"/>
            <a:r>
              <a:rPr lang="en-US" kern="0" dirty="0" smtClean="0">
                <a:solidFill>
                  <a:srgbClr val="212E35"/>
                </a:solidFill>
                <a:latin typeface="Calibri"/>
                <a:sym typeface="Calibri"/>
              </a:rPr>
              <a:t>–</a:t>
            </a:r>
            <a:r>
              <a:rPr lang="en-US" kern="0" dirty="0">
                <a:solidFill>
                  <a:srgbClr val="212E35"/>
                </a:solidFill>
                <a:latin typeface="Calibri"/>
                <a:sym typeface="Calibri"/>
              </a:rPr>
              <a:t>Hot topic analytics for email tickets</a:t>
            </a:r>
          </a:p>
          <a:p>
            <a:pPr defTabSz="914400" hangingPunct="0"/>
            <a:r>
              <a:rPr lang="en-US" kern="0" dirty="0">
                <a:solidFill>
                  <a:srgbClr val="212E35"/>
                </a:solidFill>
                <a:latin typeface="Calibri"/>
                <a:sym typeface="Calibri"/>
              </a:rPr>
              <a:t>–Email archiving</a:t>
            </a:r>
          </a:p>
          <a:p>
            <a:pPr defTabSz="914400" hangingPunct="0"/>
            <a:r>
              <a:rPr lang="en-US" kern="0" dirty="0">
                <a:solidFill>
                  <a:srgbClr val="212E35"/>
                </a:solidFill>
                <a:latin typeface="Calibri"/>
                <a:sym typeface="Calibri"/>
              </a:rPr>
              <a:t>–KPIs for email tickets </a:t>
            </a:r>
          </a:p>
          <a:p>
            <a:pPr defTabSz="914400" hangingPunct="0">
              <a:lnSpc>
                <a:spcPct val="90000"/>
              </a:lnSpc>
            </a:pPr>
            <a:endParaRPr lang="en-US" kern="0" dirty="0">
              <a:solidFill>
                <a:srgbClr val="212E35"/>
              </a:solidFill>
              <a:latin typeface="Calibri"/>
              <a:sym typeface="Calibri"/>
            </a:endParaRPr>
          </a:p>
        </p:txBody>
      </p:sp>
      <p:sp>
        <p:nvSpPr>
          <p:cNvPr id="6" name="Rectangle 5"/>
          <p:cNvSpPr/>
          <p:nvPr/>
        </p:nvSpPr>
        <p:spPr bwMode="ltGray">
          <a:xfrm>
            <a:off x="787790" y="699712"/>
            <a:ext cx="10632050" cy="457281"/>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hangingPunct="0">
              <a:lnSpc>
                <a:spcPct val="90000"/>
              </a:lnSpc>
            </a:pPr>
            <a:r>
              <a:rPr lang="en-US" sz="2800" b="1" kern="0" dirty="0" smtClean="0">
                <a:solidFill>
                  <a:srgbClr val="212E35"/>
                </a:solidFill>
                <a:latin typeface="Calibri"/>
                <a:sym typeface="Calibri"/>
              </a:rPr>
              <a:t>Smart E-mail</a:t>
            </a:r>
          </a:p>
        </p:txBody>
      </p:sp>
      <p:sp>
        <p:nvSpPr>
          <p:cNvPr id="9" name="Rectangle 8"/>
          <p:cNvSpPr/>
          <p:nvPr/>
        </p:nvSpPr>
        <p:spPr>
          <a:xfrm>
            <a:off x="533400" y="275303"/>
            <a:ext cx="10813026" cy="258097"/>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en-US" kern="0">
              <a:solidFill>
                <a:srgbClr val="212E35"/>
              </a:solidFill>
              <a:latin typeface="Calibri"/>
              <a:ea typeface="+mj-ea"/>
              <a:cs typeface="+mj-cs"/>
              <a:sym typeface="Calibri"/>
            </a:endParaRPr>
          </a:p>
        </p:txBody>
      </p:sp>
      <p:sp>
        <p:nvSpPr>
          <p:cNvPr id="10" name="Slide Number Placeholder 9"/>
          <p:cNvSpPr>
            <a:spLocks noGrp="1"/>
          </p:cNvSpPr>
          <p:nvPr>
            <p:ph type="sldNum" sz="quarter" idx="2"/>
          </p:nvPr>
        </p:nvSpPr>
        <p:spPr/>
        <p:txBody>
          <a:bodyPr/>
          <a:lstStyle/>
          <a:p>
            <a:fld id="{86CB4B4D-7CA3-9044-876B-883B54F8677D}" type="slidenum">
              <a:rPr lang="en-US" smtClean="0"/>
              <a:pPr/>
              <a:t>13</a:t>
            </a:fld>
            <a:endParaRPr lang="en-US"/>
          </a:p>
        </p:txBody>
      </p:sp>
    </p:spTree>
    <p:extLst>
      <p:ext uri="{BB962C8B-B14F-4D97-AF65-F5344CB8AC3E}">
        <p14:creationId xmlns:p14="http://schemas.microsoft.com/office/powerpoint/2010/main" val="206399055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Self-Service Interfaces Feature Summary</a:t>
            </a:r>
            <a:endParaRPr lang="en-US" dirty="0"/>
          </a:p>
        </p:txBody>
      </p:sp>
      <p:sp>
        <p:nvSpPr>
          <p:cNvPr id="7" name="Slide Number Placeholder 6"/>
          <p:cNvSpPr>
            <a:spLocks noGrp="1"/>
          </p:cNvSpPr>
          <p:nvPr>
            <p:ph type="sldNum" sz="quarter" idx="2"/>
          </p:nvPr>
        </p:nvSpPr>
        <p:spPr/>
        <p:txBody>
          <a:bodyPr/>
          <a:lstStyle/>
          <a:p>
            <a:fld id="{B016F8AB-BCEA-4347-8BA6-BE776009BC89}" type="slidenum">
              <a:rPr lang="en-US" smtClean="0">
                <a:solidFill>
                  <a:srgbClr val="617D78"/>
                </a:solidFill>
              </a:rPr>
              <a:pPr/>
              <a:t>14</a:t>
            </a:fld>
            <a:endParaRPr lang="en-US">
              <a:solidFill>
                <a:srgbClr val="617D78"/>
              </a:solidFill>
            </a:endParaRPr>
          </a:p>
        </p:txBody>
      </p:sp>
      <p:graphicFrame>
        <p:nvGraphicFramePr>
          <p:cNvPr id="16" name="Content Placeholder 15"/>
          <p:cNvGraphicFramePr>
            <a:graphicFrameLocks noGrp="1"/>
          </p:cNvGraphicFramePr>
          <p:nvPr>
            <p:ph idx="4294967295"/>
            <p:extLst>
              <p:ext uri="{D42A27DB-BD31-4B8C-83A1-F6EECF244321}">
                <p14:modId xmlns:p14="http://schemas.microsoft.com/office/powerpoint/2010/main" val="458393822"/>
              </p:ext>
            </p:extLst>
          </p:nvPr>
        </p:nvGraphicFramePr>
        <p:xfrm>
          <a:off x="616187" y="1034253"/>
          <a:ext cx="10972962" cy="4785360"/>
        </p:xfrm>
        <a:graphic>
          <a:graphicData uri="http://schemas.openxmlformats.org/drawingml/2006/table">
            <a:tbl>
              <a:tblPr firstRow="1" bandRow="1">
                <a:tableStyleId>{00A15C55-8517-42AA-B614-E9B94910E393}</a:tableStyleId>
              </a:tblPr>
              <a:tblGrid>
                <a:gridCol w="2422632"/>
                <a:gridCol w="1227993"/>
                <a:gridCol w="1226337"/>
                <a:gridCol w="1143000"/>
                <a:gridCol w="1219200"/>
                <a:gridCol w="1143000"/>
                <a:gridCol w="1252651"/>
                <a:gridCol w="1338149"/>
              </a:tblGrid>
              <a:tr h="370840">
                <a:tc>
                  <a:txBody>
                    <a:bodyPr/>
                    <a:lstStyle/>
                    <a:p>
                      <a:endParaRPr lang="en-US" sz="1600" dirty="0">
                        <a:solidFill>
                          <a:srgbClr val="FFFFFF"/>
                        </a:solidFill>
                      </a:endParaRPr>
                    </a:p>
                  </a:txBody>
                  <a:tcPr/>
                </a:tc>
                <a:tc>
                  <a:txBody>
                    <a:bodyPr/>
                    <a:lstStyle/>
                    <a:p>
                      <a:pPr algn="ctr"/>
                      <a:r>
                        <a:rPr lang="en-US" sz="1600" dirty="0" smtClean="0">
                          <a:solidFill>
                            <a:srgbClr val="FFFFFF"/>
                          </a:solidFill>
                        </a:rPr>
                        <a:t>SM Service</a:t>
                      </a:r>
                      <a:r>
                        <a:rPr lang="en-US" sz="1600" baseline="0" dirty="0" smtClean="0">
                          <a:solidFill>
                            <a:srgbClr val="FFFFFF"/>
                          </a:solidFill>
                        </a:rPr>
                        <a:t> Portal</a:t>
                      </a:r>
                      <a:endParaRPr lang="en-US" sz="1600" dirty="0">
                        <a:solidFill>
                          <a:srgbClr val="FFFFFF"/>
                        </a:solidFill>
                      </a:endParaRPr>
                    </a:p>
                  </a:txBody>
                  <a:tcPr/>
                </a:tc>
                <a:tc>
                  <a:txBody>
                    <a:bodyPr/>
                    <a:lstStyle/>
                    <a:p>
                      <a:pPr algn="ctr"/>
                      <a:r>
                        <a:rPr lang="en-US" sz="1600" dirty="0" smtClean="0">
                          <a:solidFill>
                            <a:srgbClr val="FFFFFF"/>
                          </a:solidFill>
                        </a:rPr>
                        <a:t>Smart Email</a:t>
                      </a:r>
                      <a:endParaRPr lang="en-US" sz="1600" dirty="0">
                        <a:solidFill>
                          <a:srgbClr val="FFFFFF"/>
                        </a:solidFill>
                      </a:endParaRPr>
                    </a:p>
                  </a:txBody>
                  <a:tcPr/>
                </a:tc>
                <a:tc>
                  <a:txBody>
                    <a:bodyPr/>
                    <a:lstStyle/>
                    <a:p>
                      <a:pPr algn="ctr"/>
                      <a:r>
                        <a:rPr lang="en-US" sz="1600" dirty="0" smtClean="0">
                          <a:solidFill>
                            <a:srgbClr val="FFFFFF"/>
                          </a:solidFill>
                        </a:rPr>
                        <a:t>Mobility ESS</a:t>
                      </a:r>
                      <a:endParaRPr lang="en-US" sz="1600" dirty="0">
                        <a:solidFill>
                          <a:srgbClr val="FFFFFF"/>
                        </a:solidFill>
                      </a:endParaRPr>
                    </a:p>
                  </a:txBody>
                  <a:tcPr/>
                </a:tc>
                <a:tc>
                  <a:txBody>
                    <a:bodyPr/>
                    <a:lstStyle/>
                    <a:p>
                      <a:pPr algn="ctr"/>
                      <a:r>
                        <a:rPr lang="en-US" sz="1600" dirty="0" smtClean="0">
                          <a:solidFill>
                            <a:srgbClr val="FFFFFF"/>
                          </a:solidFill>
                        </a:rPr>
                        <a:t>ESS Web</a:t>
                      </a:r>
                      <a:endParaRPr lang="en-US" sz="1600" dirty="0">
                        <a:solidFill>
                          <a:srgbClr val="FFFFFF"/>
                        </a:solidFill>
                      </a:endParaRPr>
                    </a:p>
                  </a:txBody>
                  <a:tcPr/>
                </a:tc>
                <a:tc>
                  <a:txBody>
                    <a:bodyPr/>
                    <a:lstStyle/>
                    <a:p>
                      <a:pPr algn="ctr"/>
                      <a:r>
                        <a:rPr lang="en-US" sz="1600" dirty="0" smtClean="0">
                          <a:solidFill>
                            <a:srgbClr val="FFFFFF"/>
                          </a:solidFill>
                        </a:rPr>
                        <a:t>SRC</a:t>
                      </a:r>
                      <a:endParaRPr lang="en-US" sz="1600" dirty="0">
                        <a:solidFill>
                          <a:srgbClr val="FFFFFF"/>
                        </a:solidFill>
                      </a:endParaRPr>
                    </a:p>
                  </a:txBody>
                  <a:tcPr/>
                </a:tc>
                <a:tc>
                  <a:txBody>
                    <a:bodyPr/>
                    <a:lstStyle/>
                    <a:p>
                      <a:pPr algn="ctr"/>
                      <a:r>
                        <a:rPr lang="en-AU" sz="1600" dirty="0" smtClean="0">
                          <a:solidFill>
                            <a:srgbClr val="FFFFFF"/>
                          </a:solidFill>
                        </a:rPr>
                        <a:t>SMA Service Portal</a:t>
                      </a:r>
                      <a:endParaRPr lang="en-US" sz="1600" dirty="0">
                        <a:solidFill>
                          <a:srgbClr val="FFFFFF"/>
                        </a:solidFill>
                      </a:endParaRPr>
                    </a:p>
                  </a:txBody>
                  <a:tcPr/>
                </a:tc>
                <a:tc>
                  <a:txBody>
                    <a:bodyPr/>
                    <a:lstStyle/>
                    <a:p>
                      <a:pPr algn="ctr"/>
                      <a:r>
                        <a:rPr lang="en-AU" sz="1600" dirty="0" smtClean="0">
                          <a:solidFill>
                            <a:srgbClr val="FFFFFF"/>
                          </a:solidFill>
                        </a:rPr>
                        <a:t>SMA Mobile app</a:t>
                      </a:r>
                      <a:endParaRPr lang="en-US" sz="1600" dirty="0">
                        <a:solidFill>
                          <a:srgbClr val="FFFFFF"/>
                        </a:solidFill>
                      </a:endParaRPr>
                    </a:p>
                  </a:txBody>
                  <a:tcPr/>
                </a:tc>
              </a:tr>
              <a:tr h="370840">
                <a:tc>
                  <a:txBody>
                    <a:bodyPr/>
                    <a:lstStyle/>
                    <a:p>
                      <a:r>
                        <a:rPr lang="en-US" sz="1600" dirty="0" smtClean="0"/>
                        <a:t>Global</a:t>
                      </a:r>
                      <a:r>
                        <a:rPr lang="en-US" sz="1600" baseline="0" dirty="0" smtClean="0"/>
                        <a:t> Search</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dirty="0" smtClean="0"/>
                        <a:t>X</a:t>
                      </a:r>
                      <a:endParaRPr lang="en-US" sz="1600" dirty="0"/>
                    </a:p>
                  </a:txBody>
                  <a:tcPr/>
                </a:tc>
                <a:tc>
                  <a:txBody>
                    <a:bodyPr/>
                    <a:lstStyle/>
                    <a:p>
                      <a:pPr algn="ctr"/>
                      <a:r>
                        <a:rPr lang="en-AU" sz="1600" dirty="0" smtClean="0"/>
                        <a:t>X</a:t>
                      </a:r>
                      <a:endParaRPr lang="en-US" sz="1600" dirty="0"/>
                    </a:p>
                  </a:txBody>
                  <a:tcPr/>
                </a:tc>
              </a:tr>
              <a:tr h="370840">
                <a:tc>
                  <a:txBody>
                    <a:bodyPr/>
                    <a:lstStyle/>
                    <a:p>
                      <a:r>
                        <a:rPr lang="en-US" sz="1600" dirty="0" smtClean="0"/>
                        <a:t>KM</a:t>
                      </a:r>
                      <a:r>
                        <a:rPr lang="en-US" sz="1600" baseline="0" dirty="0" smtClean="0"/>
                        <a:t> Search</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r>
                        <a:rPr lang="en-US" sz="1600" baseline="30000" dirty="0" smtClean="0"/>
                        <a:t>3</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dirty="0" smtClean="0"/>
                        <a:t>X</a:t>
                      </a:r>
                      <a:endParaRPr lang="en-US" sz="1600" dirty="0"/>
                    </a:p>
                  </a:txBody>
                  <a:tcPr/>
                </a:tc>
                <a:tc>
                  <a:txBody>
                    <a:bodyPr/>
                    <a:lstStyle/>
                    <a:p>
                      <a:pPr algn="ctr"/>
                      <a:r>
                        <a:rPr lang="en-AU" sz="1600" dirty="0" smtClean="0"/>
                        <a:t>X</a:t>
                      </a:r>
                      <a:endParaRPr lang="en-US" sz="1600" dirty="0"/>
                    </a:p>
                  </a:txBody>
                  <a:tcPr/>
                </a:tc>
              </a:tr>
              <a:tr h="370840">
                <a:tc>
                  <a:txBody>
                    <a:bodyPr/>
                    <a:lstStyle/>
                    <a:p>
                      <a:r>
                        <a:rPr lang="en-US" sz="1600" dirty="0" smtClean="0"/>
                        <a:t>Create/view/add comments on a request</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dirty="0" smtClean="0"/>
                        <a:t>X</a:t>
                      </a:r>
                      <a:endParaRPr lang="en-US" sz="1600" dirty="0"/>
                    </a:p>
                  </a:txBody>
                  <a:tcPr/>
                </a:tc>
                <a:tc>
                  <a:txBody>
                    <a:bodyPr/>
                    <a:lstStyle/>
                    <a:p>
                      <a:pPr algn="ctr"/>
                      <a:r>
                        <a:rPr lang="en-AU" sz="1600" dirty="0" smtClean="0"/>
                        <a:t>X</a:t>
                      </a:r>
                      <a:endParaRPr lang="en-US" sz="1600" dirty="0"/>
                    </a:p>
                  </a:txBody>
                  <a:tcPr/>
                </a:tc>
              </a:tr>
              <a:tr h="370840">
                <a:tc>
                  <a:txBody>
                    <a:bodyPr/>
                    <a:lstStyle/>
                    <a:p>
                      <a:r>
                        <a:rPr lang="en-US" sz="1600" dirty="0" smtClean="0"/>
                        <a:t>Create a SMART</a:t>
                      </a:r>
                      <a:r>
                        <a:rPr lang="en-US" sz="1600" baseline="0" dirty="0" smtClean="0"/>
                        <a:t> request</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dirty="0" smtClean="0"/>
                        <a:t>X</a:t>
                      </a:r>
                      <a:endParaRPr lang="en-US" sz="1600" dirty="0"/>
                    </a:p>
                  </a:txBody>
                  <a:tcPr/>
                </a:tc>
                <a:tc>
                  <a:txBody>
                    <a:bodyPr/>
                    <a:lstStyle/>
                    <a:p>
                      <a:pPr algn="ctr"/>
                      <a:r>
                        <a:rPr lang="en-US" sz="1600" dirty="0" smtClean="0"/>
                        <a:t>X</a:t>
                      </a:r>
                      <a:endParaRPr lang="en-US" sz="1600" dirty="0"/>
                    </a:p>
                  </a:txBody>
                  <a:tcPr/>
                </a:tc>
              </a:tr>
              <a:tr h="370840">
                <a:tc>
                  <a:txBody>
                    <a:bodyPr/>
                    <a:lstStyle/>
                    <a:p>
                      <a:r>
                        <a:rPr lang="en-US" sz="1600" dirty="0" smtClean="0"/>
                        <a:t>Order from catalog</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r>
                        <a:rPr lang="en-US" sz="1600" baseline="30000" dirty="0" smtClean="0"/>
                        <a:t>3</a:t>
                      </a:r>
                      <a:endParaRPr lang="en-US" sz="1600" dirty="0"/>
                    </a:p>
                  </a:txBody>
                  <a:tcPr/>
                </a:tc>
                <a:tc>
                  <a:txBody>
                    <a:bodyPr/>
                    <a:lstStyle/>
                    <a:p>
                      <a:pPr algn="ctr"/>
                      <a:endParaRPr lang="en-US" sz="160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dirty="0" smtClean="0"/>
                        <a:t>X</a:t>
                      </a:r>
                      <a:endParaRPr lang="en-US" sz="1600" dirty="0"/>
                    </a:p>
                  </a:txBody>
                  <a:tcPr/>
                </a:tc>
                <a:tc>
                  <a:txBody>
                    <a:bodyPr/>
                    <a:lstStyle/>
                    <a:p>
                      <a:pPr algn="ctr"/>
                      <a:r>
                        <a:rPr lang="en-AU" sz="1600" dirty="0" smtClean="0"/>
                        <a:t>X</a:t>
                      </a:r>
                      <a:endParaRPr lang="en-US" sz="1600" dirty="0"/>
                    </a:p>
                  </a:txBody>
                  <a:tcPr/>
                </a:tc>
              </a:tr>
              <a:tr h="370840">
                <a:tc>
                  <a:txBody>
                    <a:bodyPr/>
                    <a:lstStyle/>
                    <a:p>
                      <a:r>
                        <a:rPr lang="en-US" sz="1600" dirty="0" smtClean="0"/>
                        <a:t>Approvals</a:t>
                      </a:r>
                      <a:endParaRPr lang="en-US" sz="1600" dirty="0"/>
                    </a:p>
                  </a:txBody>
                  <a:tcPr/>
                </a:tc>
                <a:tc>
                  <a:txBody>
                    <a:bodyPr/>
                    <a:lstStyle/>
                    <a:p>
                      <a:pPr algn="ctr"/>
                      <a:r>
                        <a:rPr lang="en-US" sz="1600" dirty="0" smtClean="0"/>
                        <a:t>X</a:t>
                      </a:r>
                      <a:r>
                        <a:rPr lang="en-US" sz="1600" baseline="30000" dirty="0" smtClean="0"/>
                        <a:t>1</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r>
                        <a:rPr lang="en-US" sz="1600" baseline="30000" dirty="0" smtClean="0"/>
                        <a:t>2</a:t>
                      </a:r>
                      <a:endParaRPr lang="en-US" sz="1600" dirty="0"/>
                    </a:p>
                  </a:txBody>
                  <a:tcPr/>
                </a:tc>
                <a:tc>
                  <a:txBody>
                    <a:bodyPr/>
                    <a:lstStyle/>
                    <a:p>
                      <a:pPr algn="ctr"/>
                      <a:r>
                        <a:rPr lang="en-AU" sz="1600" dirty="0" smtClean="0"/>
                        <a:t>X</a:t>
                      </a:r>
                      <a:r>
                        <a:rPr lang="en-AU" sz="1600" baseline="30000" dirty="0" smtClean="0"/>
                        <a:t>2</a:t>
                      </a:r>
                      <a:endParaRPr lang="en-US" sz="1600" baseline="30000" dirty="0"/>
                    </a:p>
                  </a:txBody>
                  <a:tcPr/>
                </a:tc>
                <a:tc>
                  <a:txBody>
                    <a:bodyPr/>
                    <a:lstStyle/>
                    <a:p>
                      <a:pPr algn="ctr"/>
                      <a:r>
                        <a:rPr lang="en-AU" sz="1600" dirty="0" smtClean="0"/>
                        <a:t>X</a:t>
                      </a:r>
                      <a:r>
                        <a:rPr lang="en-AU" sz="1600" baseline="30000" dirty="0" smtClean="0"/>
                        <a:t>5</a:t>
                      </a:r>
                      <a:endParaRPr lang="en-US" sz="1600" baseline="30000" dirty="0"/>
                    </a:p>
                  </a:txBody>
                  <a:tcPr/>
                </a:tc>
              </a:tr>
              <a:tr h="370840">
                <a:tc>
                  <a:txBody>
                    <a:bodyPr/>
                    <a:lstStyle/>
                    <a:p>
                      <a:r>
                        <a:rPr lang="en-US" sz="1600" dirty="0" smtClean="0"/>
                        <a:t>Subscriptions</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r>
                        <a:rPr lang="en-US" sz="1600" baseline="30000" dirty="0" smtClean="0"/>
                        <a:t>4</a:t>
                      </a:r>
                      <a:endParaRPr lang="en-US" sz="1600" baseline="30000" dirty="0"/>
                    </a:p>
                  </a:txBody>
                  <a:tcPr/>
                </a:tc>
                <a:tc>
                  <a:txBody>
                    <a:bodyPr/>
                    <a:lstStyle/>
                    <a:p>
                      <a:pPr algn="ctr"/>
                      <a:endParaRPr lang="en-US" sz="1600" dirty="0"/>
                    </a:p>
                  </a:txBody>
                  <a:tcPr/>
                </a:tc>
              </a:tr>
              <a:tr h="370840">
                <a:tc>
                  <a:txBody>
                    <a:bodyPr/>
                    <a:lstStyle/>
                    <a:p>
                      <a:r>
                        <a:rPr lang="en-US" sz="1600" dirty="0" smtClean="0"/>
                        <a:t>Chat</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 via emails</a:t>
                      </a:r>
                      <a:endParaRPr lang="en-US" sz="1600" dirty="0"/>
                    </a:p>
                  </a:txBody>
                  <a:tcPr/>
                </a:tc>
                <a:tc>
                  <a:txBody>
                    <a:bodyPr/>
                    <a:lstStyle/>
                    <a:p>
                      <a:pPr algn="ctr"/>
                      <a:endParaRPr lang="en-US" sz="1600" dirty="0"/>
                    </a:p>
                  </a:txBody>
                  <a:tcPr/>
                </a:tc>
                <a:tc>
                  <a:txBody>
                    <a:bodyPr/>
                    <a:lstStyle/>
                    <a:p>
                      <a:pPr algn="ctr"/>
                      <a:r>
                        <a:rPr lang="en-US" sz="1600" dirty="0" smtClean="0"/>
                        <a:t>X</a:t>
                      </a:r>
                      <a:endParaRPr lang="en-US" sz="1600" dirty="0"/>
                    </a:p>
                  </a:txBody>
                  <a:tcPr/>
                </a:tc>
                <a:tc>
                  <a:txBody>
                    <a:bodyPr/>
                    <a:lstStyle/>
                    <a:p>
                      <a:pPr algn="ctr"/>
                      <a:endParaRPr lang="en-US" sz="1600" dirty="0"/>
                    </a:p>
                  </a:txBody>
                  <a:tcPr/>
                </a:tc>
                <a:tc>
                  <a:txBody>
                    <a:bodyPr/>
                    <a:lstStyle/>
                    <a:p>
                      <a:pPr algn="ctr"/>
                      <a:r>
                        <a:rPr lang="en-AU" sz="1600" dirty="0" smtClean="0"/>
                        <a:t>X</a:t>
                      </a:r>
                      <a:endParaRPr lang="en-US" sz="1600" dirty="0"/>
                    </a:p>
                  </a:txBody>
                  <a:tcPr/>
                </a:tc>
                <a:tc>
                  <a:txBody>
                    <a:bodyPr/>
                    <a:lstStyle/>
                    <a:p>
                      <a:pPr algn="ctr"/>
                      <a:endParaRPr lang="en-US" sz="1600" dirty="0"/>
                    </a:p>
                  </a:txBody>
                  <a:tcPr/>
                </a:tc>
              </a:tr>
              <a:tr h="370840">
                <a:tc>
                  <a:txBody>
                    <a:bodyPr/>
                    <a:lstStyle/>
                    <a:p>
                      <a:r>
                        <a:rPr lang="en-US" sz="1600" dirty="0" smtClean="0"/>
                        <a:t>Survey</a:t>
                      </a: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r>
                        <a:rPr lang="en-US" sz="1600" baseline="30000" dirty="0" smtClean="0"/>
                        <a:t>3</a:t>
                      </a:r>
                      <a:endParaRPr lang="en-US" sz="1600" dirty="0"/>
                    </a:p>
                  </a:txBody>
                  <a:tcPr/>
                </a:tc>
                <a:tc>
                  <a:txBody>
                    <a:bodyPr/>
                    <a:lstStyle/>
                    <a:p>
                      <a:pPr algn="ctr"/>
                      <a:endParaRPr lang="en-US" sz="1600" dirty="0"/>
                    </a:p>
                  </a:txBody>
                  <a:tcPr/>
                </a:tc>
                <a:tc>
                  <a:txBody>
                    <a:bodyPr/>
                    <a:lstStyle/>
                    <a:p>
                      <a:pPr algn="ctr"/>
                      <a:r>
                        <a:rPr lang="en-US" sz="1600" dirty="0" smtClean="0"/>
                        <a:t>X</a:t>
                      </a:r>
                      <a:endParaRPr lang="en-US" sz="1600" dirty="0"/>
                    </a:p>
                  </a:txBody>
                  <a:tcPr/>
                </a:tc>
                <a:tc>
                  <a:txBody>
                    <a:bodyPr/>
                    <a:lstStyle/>
                    <a:p>
                      <a:pPr algn="ctr"/>
                      <a:r>
                        <a:rPr lang="en-US" sz="1600" dirty="0" smtClean="0"/>
                        <a:t>X</a:t>
                      </a:r>
                      <a:endParaRPr lang="en-US" sz="1600" dirty="0"/>
                    </a:p>
                  </a:txBody>
                  <a:tcPr/>
                </a:tc>
                <a:tc>
                  <a:txBody>
                    <a:bodyPr/>
                    <a:lstStyle/>
                    <a:p>
                      <a:pPr algn="ctr"/>
                      <a:r>
                        <a:rPr lang="en-AU" sz="1600" smtClean="0"/>
                        <a:t>X</a:t>
                      </a:r>
                      <a:endParaRPr lang="en-US" sz="1600" dirty="0"/>
                    </a:p>
                  </a:txBody>
                  <a:tcPr/>
                </a:tc>
                <a:tc>
                  <a:txBody>
                    <a:bodyPr/>
                    <a:lstStyle/>
                    <a:p>
                      <a:pPr algn="ctr"/>
                      <a:endParaRPr lang="en-US" sz="1600" dirty="0"/>
                    </a:p>
                  </a:txBody>
                  <a:tcPr/>
                </a:tc>
              </a:tr>
            </a:tbl>
          </a:graphicData>
        </a:graphic>
      </p:graphicFrame>
      <p:sp>
        <p:nvSpPr>
          <p:cNvPr id="17" name="TextBox 16"/>
          <p:cNvSpPr txBox="1"/>
          <p:nvPr/>
        </p:nvSpPr>
        <p:spPr>
          <a:xfrm>
            <a:off x="3052916" y="5928540"/>
            <a:ext cx="3733800" cy="538935"/>
          </a:xfrm>
          <a:prstGeom prst="rect">
            <a:avLst/>
          </a:prstGeom>
          <a:noFill/>
        </p:spPr>
        <p:txBody>
          <a:bodyPr wrap="none" lIns="0" tIns="0" rIns="0" bIns="0" rtlCol="0">
            <a:noAutofit/>
          </a:bodyPr>
          <a:lstStyle/>
          <a:p>
            <a:pPr defTabSz="914400" hangingPunct="0">
              <a:lnSpc>
                <a:spcPct val="90000"/>
              </a:lnSpc>
            </a:pPr>
            <a:r>
              <a:rPr lang="en-US" sz="1200" kern="0" dirty="0">
                <a:solidFill>
                  <a:prstClr val="black"/>
                </a:solidFill>
                <a:latin typeface="Calibri"/>
                <a:sym typeface="Calibri"/>
              </a:rPr>
              <a:t>1 – </a:t>
            </a:r>
            <a:r>
              <a:rPr lang="en-US" sz="1200" kern="0" dirty="0" smtClean="0">
                <a:solidFill>
                  <a:prstClr val="black"/>
                </a:solidFill>
                <a:latin typeface="Calibri"/>
                <a:sym typeface="Calibri"/>
              </a:rPr>
              <a:t>SM 9.50 Interaction only.  SM 9.51 or later: </a:t>
            </a:r>
            <a:r>
              <a:rPr lang="en-US" sz="1200" kern="0" dirty="0">
                <a:solidFill>
                  <a:prstClr val="black"/>
                </a:solidFill>
                <a:latin typeface="Calibri"/>
                <a:sym typeface="Calibri"/>
              </a:rPr>
              <a:t>Interaction and Change approvals</a:t>
            </a:r>
          </a:p>
          <a:p>
            <a:pPr defTabSz="914400" hangingPunct="0">
              <a:lnSpc>
                <a:spcPct val="90000"/>
              </a:lnSpc>
            </a:pPr>
            <a:r>
              <a:rPr lang="en-US" sz="1200" kern="0" dirty="0">
                <a:solidFill>
                  <a:prstClr val="black"/>
                </a:solidFill>
                <a:latin typeface="Calibri"/>
                <a:sym typeface="Calibri"/>
              </a:rPr>
              <a:t>2 – Approval delegation supported</a:t>
            </a:r>
          </a:p>
          <a:p>
            <a:pPr defTabSz="914400" hangingPunct="0">
              <a:lnSpc>
                <a:spcPct val="90000"/>
              </a:lnSpc>
            </a:pPr>
            <a:r>
              <a:rPr lang="en-US" sz="1200" kern="0" dirty="0">
                <a:solidFill>
                  <a:prstClr val="black"/>
                </a:solidFill>
                <a:latin typeface="Calibri"/>
                <a:sym typeface="Calibri"/>
              </a:rPr>
              <a:t>3 – </a:t>
            </a:r>
            <a:r>
              <a:rPr lang="en-US" sz="1200" kern="0" dirty="0" smtClean="0">
                <a:solidFill>
                  <a:prstClr val="black"/>
                </a:solidFill>
                <a:latin typeface="Calibri"/>
                <a:sym typeface="Calibri"/>
              </a:rPr>
              <a:t>Email response from virtual agent </a:t>
            </a:r>
            <a:r>
              <a:rPr lang="en-US" sz="1200" kern="0" dirty="0">
                <a:solidFill>
                  <a:prstClr val="black"/>
                </a:solidFill>
                <a:latin typeface="Calibri"/>
                <a:sym typeface="Calibri"/>
              </a:rPr>
              <a:t>includes link to </a:t>
            </a:r>
            <a:r>
              <a:rPr lang="en-US" sz="1200" kern="0" dirty="0" smtClean="0">
                <a:solidFill>
                  <a:prstClr val="black"/>
                </a:solidFill>
                <a:latin typeface="Calibri"/>
                <a:sym typeface="Calibri"/>
              </a:rPr>
              <a:t>portal</a:t>
            </a:r>
          </a:p>
          <a:p>
            <a:pPr defTabSz="914400" hangingPunct="0">
              <a:lnSpc>
                <a:spcPct val="90000"/>
              </a:lnSpc>
            </a:pPr>
            <a:r>
              <a:rPr lang="en-US" sz="1200" kern="0" dirty="0" smtClean="0">
                <a:solidFill>
                  <a:prstClr val="black"/>
                </a:solidFill>
                <a:latin typeface="Calibri"/>
                <a:sym typeface="Calibri"/>
              </a:rPr>
              <a:t>4 – CSA subscriptions only with SMA-SM only, SMA-X subscriptions with SMA-X</a:t>
            </a:r>
          </a:p>
          <a:p>
            <a:pPr defTabSz="914400" hangingPunct="0">
              <a:lnSpc>
                <a:spcPct val="90000"/>
              </a:lnSpc>
            </a:pPr>
            <a:r>
              <a:rPr lang="en-US" sz="1200" kern="0" dirty="0" smtClean="0">
                <a:solidFill>
                  <a:prstClr val="black"/>
                </a:solidFill>
                <a:latin typeface="Calibri"/>
                <a:sym typeface="Calibri"/>
              </a:rPr>
              <a:t>5 – SM Interactions (9.50 and later</a:t>
            </a:r>
            <a:r>
              <a:rPr lang="en-US" sz="1200" kern="0" smtClean="0">
                <a:solidFill>
                  <a:prstClr val="black"/>
                </a:solidFill>
                <a:latin typeface="Calibri"/>
                <a:sym typeface="Calibri"/>
              </a:rPr>
              <a:t>) and SM </a:t>
            </a:r>
            <a:r>
              <a:rPr lang="en-US" sz="1200" kern="0" dirty="0" smtClean="0">
                <a:solidFill>
                  <a:prstClr val="black"/>
                </a:solidFill>
                <a:latin typeface="Calibri"/>
                <a:sym typeface="Calibri"/>
              </a:rPr>
              <a:t>Change (9.52 or later) or SMA-X Service Requests only</a:t>
            </a:r>
            <a:endParaRPr lang="en-US" sz="1200" kern="0" dirty="0">
              <a:solidFill>
                <a:prstClr val="black"/>
              </a:solidFill>
              <a:latin typeface="Calibri"/>
              <a:sym typeface="Calibri"/>
            </a:endParaRPr>
          </a:p>
        </p:txBody>
      </p:sp>
    </p:spTree>
    <p:extLst>
      <p:ext uri="{BB962C8B-B14F-4D97-AF65-F5344CB8AC3E}">
        <p14:creationId xmlns:p14="http://schemas.microsoft.com/office/powerpoint/2010/main" val="127884435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 IT Interface</a:t>
            </a:r>
          </a:p>
        </p:txBody>
      </p:sp>
      <p:sp>
        <p:nvSpPr>
          <p:cNvPr id="3" name="Slide Number Placeholder 2"/>
          <p:cNvSpPr>
            <a:spLocks noGrp="1"/>
          </p:cNvSpPr>
          <p:nvPr>
            <p:ph type="sldNum" sz="quarter" idx="4"/>
          </p:nvPr>
        </p:nvSpPr>
        <p:spPr/>
        <p:txBody>
          <a:bodyPr/>
          <a:lstStyle/>
          <a:p>
            <a:fld id="{B016F8AB-BCEA-4347-8BA6-BE776009BC89}" type="slidenum">
              <a:rPr lang="en-US" smtClean="0"/>
              <a:t>15</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75511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609442" y="334382"/>
            <a:ext cx="10969943" cy="411480"/>
          </a:xfrm>
        </p:spPr>
        <p:txBody>
          <a:bodyPr/>
          <a:lstStyle/>
          <a:p>
            <a:r>
              <a:rPr lang="en-US" dirty="0"/>
              <a:t>Navigating the IT Agent Interface </a:t>
            </a:r>
          </a:p>
        </p:txBody>
      </p:sp>
      <p:sp>
        <p:nvSpPr>
          <p:cNvPr id="9" name="Subtitle 1"/>
          <p:cNvSpPr txBox="1">
            <a:spLocks/>
          </p:cNvSpPr>
          <p:nvPr/>
        </p:nvSpPr>
        <p:spPr>
          <a:xfrm>
            <a:off x="609442" y="934240"/>
            <a:ext cx="10969943"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a:solidFill>
                  <a:schemeClr val="tx1"/>
                </a:solidFill>
              </a:rPr>
              <a:t>When you log into IT Agent interface, the Dashboard is your Landing Page</a:t>
            </a:r>
            <a:r>
              <a:rPr lang="en-US" sz="2400" b="0" dirty="0">
                <a:solidFill>
                  <a:srgbClr val="00A982"/>
                </a:solidFill>
              </a:rPr>
              <a:t>.</a:t>
            </a:r>
          </a:p>
        </p:txBody>
      </p:sp>
      <p:pic>
        <p:nvPicPr>
          <p:cNvPr id="10" name="Content Placeholder 9"/>
          <p:cNvPicPr>
            <a:picLocks noGrp="1" noChangeAspect="1"/>
          </p:cNvPicPr>
          <p:nvPr>
            <p:ph idx="1"/>
          </p:nvPr>
        </p:nvPicPr>
        <p:blipFill>
          <a:blip r:embed="rId3"/>
          <a:stretch>
            <a:fillRect/>
          </a:stretch>
        </p:blipFill>
        <p:spPr>
          <a:xfrm>
            <a:off x="1071196" y="1478976"/>
            <a:ext cx="10266947" cy="4572000"/>
          </a:xfrm>
          <a:prstGeom prst="rect">
            <a:avLst/>
          </a:prstGeom>
        </p:spPr>
        <p:style>
          <a:lnRef idx="2">
            <a:schemeClr val="accent1"/>
          </a:lnRef>
          <a:fillRef idx="1">
            <a:schemeClr val="lt1"/>
          </a:fillRef>
          <a:effectRef idx="0">
            <a:schemeClr val="accent1"/>
          </a:effectRef>
          <a:fontRef idx="minor">
            <a:schemeClr val="dk1"/>
          </a:fontRef>
        </p:style>
      </p:pic>
      <p:sp>
        <p:nvSpPr>
          <p:cNvPr id="13" name="Slide Number Placeholder 12"/>
          <p:cNvSpPr>
            <a:spLocks noGrp="1"/>
          </p:cNvSpPr>
          <p:nvPr>
            <p:ph type="sldNum" sz="quarter" idx="12"/>
          </p:nvPr>
        </p:nvSpPr>
        <p:spPr/>
        <p:txBody>
          <a:bodyPr/>
          <a:lstStyle/>
          <a:p>
            <a:fld id="{B016F8AB-BCEA-4347-8BA6-BE776009BC89}" type="slidenum">
              <a:rPr lang="en-US" smtClean="0"/>
              <a:pPr/>
              <a:t>16</a:t>
            </a:fld>
            <a:endParaRPr lang="en-US"/>
          </a:p>
        </p:txBody>
      </p:sp>
      <p:sp>
        <p:nvSpPr>
          <p:cNvPr id="8" name="Rectangular Callout 7"/>
          <p:cNvSpPr/>
          <p:nvPr/>
        </p:nvSpPr>
        <p:spPr bwMode="gray">
          <a:xfrm>
            <a:off x="609442" y="2832250"/>
            <a:ext cx="2444884" cy="1147084"/>
          </a:xfrm>
          <a:prstGeom prst="wedgeRectCallout">
            <a:avLst>
              <a:gd name="adj1" fmla="val -20769"/>
              <a:gd name="adj2" fmla="val -16122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Click on the </a:t>
            </a:r>
            <a:r>
              <a:rPr lang="en-AU" sz="1600" i="1" dirty="0" smtClean="0"/>
              <a:t>Service Management </a:t>
            </a:r>
            <a:r>
              <a:rPr lang="en-AU" sz="1600" dirty="0"/>
              <a:t>button from anywhere to go back to </a:t>
            </a:r>
            <a:r>
              <a:rPr lang="en-AU" sz="1600" i="1" dirty="0"/>
              <a:t>Dashboard</a:t>
            </a:r>
            <a:endParaRPr lang="en-US" sz="1600" i="1" dirty="0"/>
          </a:p>
        </p:txBody>
      </p:sp>
      <p:sp>
        <p:nvSpPr>
          <p:cNvPr id="14" name="Rectangular Callout 13"/>
          <p:cNvSpPr/>
          <p:nvPr/>
        </p:nvSpPr>
        <p:spPr bwMode="gray">
          <a:xfrm>
            <a:off x="9104801" y="3192949"/>
            <a:ext cx="2633236" cy="1126852"/>
          </a:xfrm>
          <a:prstGeom prst="wedgeRectCallout">
            <a:avLst>
              <a:gd name="adj1" fmla="val -144252"/>
              <a:gd name="adj2" fmla="val -18494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From the Dashboard, you can go to your </a:t>
            </a:r>
            <a:r>
              <a:rPr lang="en-AU" sz="1600" i="1" dirty="0"/>
              <a:t>Tasks</a:t>
            </a:r>
            <a:r>
              <a:rPr lang="en-AU" sz="1600" dirty="0"/>
              <a:t> and your </a:t>
            </a:r>
            <a:r>
              <a:rPr lang="en-AU" sz="1600" i="1" dirty="0"/>
              <a:t>Approvals</a:t>
            </a:r>
            <a:endParaRPr lang="en-US" sz="1600" i="1" dirty="0"/>
          </a:p>
        </p:txBody>
      </p:sp>
      <p:sp>
        <p:nvSpPr>
          <p:cNvPr id="2" name="TextBox 1"/>
          <p:cNvSpPr txBox="1"/>
          <p:nvPr/>
        </p:nvSpPr>
        <p:spPr>
          <a:xfrm>
            <a:off x="1071196" y="1478976"/>
            <a:ext cx="1075104" cy="197424"/>
          </a:xfrm>
          <a:prstGeom prst="rect">
            <a:avLst/>
          </a:prstGeom>
          <a:solidFill>
            <a:schemeClr val="bg1"/>
          </a:solidFill>
        </p:spPr>
        <p:txBody>
          <a:bodyPr vert="horz" wrap="square" lIns="0" tIns="0" rIns="0" bIns="0" rtlCol="0">
            <a:normAutofit/>
          </a:bodyPr>
          <a:lstStyle/>
          <a:p>
            <a:pPr marL="0" indent="0">
              <a:spcAft>
                <a:spcPts val="1800"/>
              </a:spcAft>
              <a:buNone/>
            </a:pPr>
            <a:r>
              <a:rPr lang="en-US" sz="800" dirty="0" smtClean="0"/>
              <a:t>Service Management</a:t>
            </a:r>
            <a:endParaRPr lang="en-US" sz="800" dirty="0"/>
          </a:p>
        </p:txBody>
      </p:sp>
    </p:spTree>
    <p:extLst>
      <p:ext uri="{BB962C8B-B14F-4D97-AF65-F5344CB8AC3E}">
        <p14:creationId xmlns:p14="http://schemas.microsoft.com/office/powerpoint/2010/main" val="168238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355854" y="1144427"/>
            <a:ext cx="4682801" cy="1149415"/>
          </a:xfrm>
          <a:prstGeom prst="rect">
            <a:avLst/>
          </a:prstGeom>
        </p:spPr>
      </p:pic>
      <p:sp>
        <p:nvSpPr>
          <p:cNvPr id="2" name="Title 1"/>
          <p:cNvSpPr>
            <a:spLocks noGrp="1"/>
          </p:cNvSpPr>
          <p:nvPr>
            <p:ph type="title"/>
          </p:nvPr>
        </p:nvSpPr>
        <p:spPr/>
        <p:txBody>
          <a:bodyPr/>
          <a:lstStyle/>
          <a:p>
            <a:r>
              <a:rPr lang="en-AU" dirty="0" smtClean="0"/>
              <a:t>Navigating the IT Agent Interface</a:t>
            </a:r>
            <a:endParaRPr lang="en-US" dirty="0"/>
          </a:p>
        </p:txBody>
      </p:sp>
      <p:sp>
        <p:nvSpPr>
          <p:cNvPr id="3" name="Content Placeholder 2"/>
          <p:cNvSpPr>
            <a:spLocks noGrp="1"/>
          </p:cNvSpPr>
          <p:nvPr>
            <p:ph idx="1"/>
          </p:nvPr>
        </p:nvSpPr>
        <p:spPr>
          <a:xfrm>
            <a:off x="946786" y="965200"/>
            <a:ext cx="10311765" cy="5214938"/>
          </a:xfrm>
        </p:spPr>
        <p:txBody>
          <a:bodyPr/>
          <a:lstStyle/>
          <a:p>
            <a:pPr marL="0" indent="0">
              <a:buNone/>
            </a:pPr>
            <a:r>
              <a:rPr lang="en-AU" dirty="0" smtClean="0">
                <a:solidFill>
                  <a:schemeClr val="accent1"/>
                </a:solidFill>
              </a:rPr>
              <a:t>Main Menu (Mega Menu)</a:t>
            </a:r>
          </a:p>
        </p:txBody>
      </p:sp>
      <p:sp>
        <p:nvSpPr>
          <p:cNvPr id="10" name="Rectangular Callout 9"/>
          <p:cNvSpPr/>
          <p:nvPr/>
        </p:nvSpPr>
        <p:spPr bwMode="gray">
          <a:xfrm>
            <a:off x="9424416" y="313419"/>
            <a:ext cx="2523744" cy="771669"/>
          </a:xfrm>
          <a:prstGeom prst="wedgeRectCallout">
            <a:avLst>
              <a:gd name="adj1" fmla="val -53200"/>
              <a:gd name="adj2" fmla="val 7202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Press Ctrl + Shift + A for quick navigation</a:t>
            </a:r>
            <a:endParaRPr lang="en-US" sz="1600" dirty="0"/>
          </a:p>
        </p:txBody>
      </p:sp>
      <p:pic>
        <p:nvPicPr>
          <p:cNvPr id="12" name="Picture 11"/>
          <p:cNvPicPr>
            <a:picLocks noChangeAspect="1"/>
          </p:cNvPicPr>
          <p:nvPr/>
        </p:nvPicPr>
        <p:blipFill>
          <a:blip r:embed="rId4"/>
          <a:stretch>
            <a:fillRect/>
          </a:stretch>
        </p:blipFill>
        <p:spPr>
          <a:xfrm>
            <a:off x="635255" y="2279904"/>
            <a:ext cx="10436352" cy="4033939"/>
          </a:xfrm>
          <a:prstGeom prst="rect">
            <a:avLst/>
          </a:prstGeom>
        </p:spPr>
      </p:pic>
      <p:sp>
        <p:nvSpPr>
          <p:cNvPr id="7" name="Rectangular Callout 6"/>
          <p:cNvSpPr/>
          <p:nvPr/>
        </p:nvSpPr>
        <p:spPr bwMode="gray">
          <a:xfrm>
            <a:off x="3804490" y="1463040"/>
            <a:ext cx="1883639" cy="694944"/>
          </a:xfrm>
          <a:prstGeom prst="wedgeRectCallout">
            <a:avLst>
              <a:gd name="adj1" fmla="val -127187"/>
              <a:gd name="adj2" fmla="val 7524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Click Main Menu button</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17</a:t>
            </a:fld>
            <a:endParaRPr lang="en-US"/>
          </a:p>
        </p:txBody>
      </p:sp>
      <p:sp>
        <p:nvSpPr>
          <p:cNvPr id="11" name="TextBox 10"/>
          <p:cNvSpPr txBox="1"/>
          <p:nvPr/>
        </p:nvSpPr>
        <p:spPr>
          <a:xfrm>
            <a:off x="673354" y="2320042"/>
            <a:ext cx="1371345" cy="270758"/>
          </a:xfrm>
          <a:prstGeom prst="rect">
            <a:avLst/>
          </a:prstGeom>
          <a:solidFill>
            <a:schemeClr val="accent3">
              <a:lumMod val="20000"/>
              <a:lumOff val="80000"/>
            </a:schemeClr>
          </a:solidFill>
        </p:spPr>
        <p:txBody>
          <a:bodyPr vert="horz" wrap="square" lIns="0" tIns="0" rIns="0" bIns="0" rtlCol="0">
            <a:normAutofit/>
          </a:bodyPr>
          <a:lstStyle/>
          <a:p>
            <a:pPr marL="0" indent="0">
              <a:spcAft>
                <a:spcPts val="1800"/>
              </a:spcAft>
              <a:buNone/>
            </a:pPr>
            <a:r>
              <a:rPr lang="en-US" sz="1200" dirty="0" smtClean="0"/>
              <a:t>Service Management</a:t>
            </a:r>
            <a:endParaRPr lang="en-US" sz="1200" dirty="0"/>
          </a:p>
        </p:txBody>
      </p:sp>
    </p:spTree>
    <p:extLst>
      <p:ext uri="{BB962C8B-B14F-4D97-AF65-F5344CB8AC3E}">
        <p14:creationId xmlns:p14="http://schemas.microsoft.com/office/powerpoint/2010/main" val="194766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33693" y="2600135"/>
            <a:ext cx="7040881" cy="2424455"/>
          </a:xfrm>
          <a:prstGeom prst="rect">
            <a:avLst/>
          </a:prstGeom>
        </p:spPr>
      </p:pic>
      <p:sp>
        <p:nvSpPr>
          <p:cNvPr id="2" name="Title 1"/>
          <p:cNvSpPr>
            <a:spLocks noGrp="1"/>
          </p:cNvSpPr>
          <p:nvPr>
            <p:ph type="title"/>
          </p:nvPr>
        </p:nvSpPr>
        <p:spPr/>
        <p:txBody>
          <a:bodyPr/>
          <a:lstStyle/>
          <a:p>
            <a:r>
              <a:rPr lang="en-AU" dirty="0" smtClean="0"/>
              <a:t>Navigating the IT Agent Interface</a:t>
            </a:r>
            <a:endParaRPr lang="en-US" dirty="0"/>
          </a:p>
        </p:txBody>
      </p:sp>
      <p:sp>
        <p:nvSpPr>
          <p:cNvPr id="3" name="Content Placeholder 2"/>
          <p:cNvSpPr>
            <a:spLocks noGrp="1"/>
          </p:cNvSpPr>
          <p:nvPr>
            <p:ph idx="1"/>
          </p:nvPr>
        </p:nvSpPr>
        <p:spPr/>
        <p:txBody>
          <a:bodyPr/>
          <a:lstStyle/>
          <a:p>
            <a:pPr marL="0" indent="0">
              <a:buNone/>
            </a:pPr>
            <a:r>
              <a:rPr lang="en-AU" sz="2133" b="1" dirty="0">
                <a:solidFill>
                  <a:schemeClr val="accent2"/>
                </a:solidFill>
                <a:cs typeface="HP Simplified" pitchFamily="34" charset="0"/>
              </a:rPr>
              <a:t>Buttons in navigation tray</a:t>
            </a:r>
            <a:endParaRPr lang="en-AU" dirty="0" smtClean="0"/>
          </a:p>
          <a:p>
            <a:pPr marL="380990" lvl="1" indent="-380990">
              <a:buFont typeface="Arial" panose="020B0604020202020204" pitchFamily="34" charset="0"/>
              <a:buChar char="•"/>
            </a:pPr>
            <a:r>
              <a:rPr lang="en-AU" dirty="0" smtClean="0"/>
              <a:t>Global Search</a:t>
            </a:r>
          </a:p>
          <a:p>
            <a:pPr marL="380990" lvl="1" indent="-380990">
              <a:buFont typeface="Arial" panose="020B0604020202020204" pitchFamily="34" charset="0"/>
              <a:buChar char="•"/>
            </a:pPr>
            <a:r>
              <a:rPr lang="en-AU" dirty="0" smtClean="0"/>
              <a:t>Discussions List</a:t>
            </a:r>
          </a:p>
          <a:p>
            <a:pPr marL="380990" lvl="1" indent="-380990">
              <a:buFont typeface="Arial" panose="020B0604020202020204" pitchFamily="34" charset="0"/>
              <a:buChar char="•"/>
            </a:pPr>
            <a:r>
              <a:rPr lang="en-AU" dirty="0" smtClean="0"/>
              <a:t>Context Sensitive Help</a:t>
            </a:r>
          </a:p>
          <a:p>
            <a:pPr marL="380990" lvl="1" indent="-380990">
              <a:buFont typeface="Arial" panose="020B0604020202020204" pitchFamily="34" charset="0"/>
              <a:buChar char="•"/>
            </a:pPr>
            <a:r>
              <a:rPr lang="en-AU" dirty="0" smtClean="0"/>
              <a:t>Tenant type banner</a:t>
            </a:r>
          </a:p>
          <a:p>
            <a:pPr marL="380990" lvl="1" indent="-380990">
              <a:buFont typeface="Arial" panose="020B0604020202020204" pitchFamily="34" charset="0"/>
              <a:buChar char="•"/>
            </a:pPr>
            <a:r>
              <a:rPr lang="en-AU" dirty="0" smtClean="0"/>
              <a:t>Logged on agent</a:t>
            </a:r>
          </a:p>
          <a:p>
            <a:pPr marL="380990" lvl="1" indent="-380990">
              <a:buFont typeface="Arial" panose="020B0604020202020204" pitchFamily="34" charset="0"/>
              <a:buChar char="•"/>
            </a:pPr>
            <a:r>
              <a:rPr lang="en-AU" dirty="0" smtClean="0"/>
              <a:t>Log Out</a:t>
            </a:r>
            <a:endParaRPr lang="en-US" dirty="0"/>
          </a:p>
        </p:txBody>
      </p:sp>
      <p:sp>
        <p:nvSpPr>
          <p:cNvPr id="10" name="Rectangular Callout 9"/>
          <p:cNvSpPr/>
          <p:nvPr/>
        </p:nvSpPr>
        <p:spPr bwMode="gray">
          <a:xfrm>
            <a:off x="10259439" y="1524002"/>
            <a:ext cx="1714661" cy="603113"/>
          </a:xfrm>
          <a:prstGeom prst="wedgeRectCallout">
            <a:avLst>
              <a:gd name="adj1" fmla="val -3275"/>
              <a:gd name="adj2" fmla="val 16936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Logout or About screen</a:t>
            </a:r>
            <a:endParaRPr lang="en-US" sz="1600" dirty="0"/>
          </a:p>
        </p:txBody>
      </p:sp>
      <p:sp>
        <p:nvSpPr>
          <p:cNvPr id="8" name="Rectangular Callout 7"/>
          <p:cNvSpPr/>
          <p:nvPr/>
        </p:nvSpPr>
        <p:spPr bwMode="gray">
          <a:xfrm>
            <a:off x="6571575" y="1524001"/>
            <a:ext cx="1846093" cy="580619"/>
          </a:xfrm>
          <a:prstGeom prst="wedgeRectCallout">
            <a:avLst>
              <a:gd name="adj1" fmla="val -36973"/>
              <a:gd name="adj2" fmla="val 1669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Context Sensitive Help</a:t>
            </a:r>
            <a:endParaRPr lang="en-US" sz="1600" dirty="0"/>
          </a:p>
        </p:txBody>
      </p:sp>
      <p:sp>
        <p:nvSpPr>
          <p:cNvPr id="9" name="Rectangular Callout 8"/>
          <p:cNvSpPr/>
          <p:nvPr/>
        </p:nvSpPr>
        <p:spPr bwMode="gray">
          <a:xfrm>
            <a:off x="5888476" y="5187365"/>
            <a:ext cx="2170288" cy="739303"/>
          </a:xfrm>
          <a:prstGeom prst="wedgeRectCallout">
            <a:avLst>
              <a:gd name="adj1" fmla="val -28979"/>
              <a:gd name="adj2" fmla="val -31495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smtClean="0"/>
              <a:t>Start a live discussion on the current record</a:t>
            </a:r>
            <a:endParaRPr lang="en-US" sz="1600" dirty="0"/>
          </a:p>
        </p:txBody>
      </p:sp>
      <p:sp>
        <p:nvSpPr>
          <p:cNvPr id="11" name="Rectangular Callout 10"/>
          <p:cNvSpPr/>
          <p:nvPr/>
        </p:nvSpPr>
        <p:spPr bwMode="gray">
          <a:xfrm>
            <a:off x="3712670" y="2298490"/>
            <a:ext cx="1846093" cy="585623"/>
          </a:xfrm>
          <a:prstGeom prst="wedgeRectCallout">
            <a:avLst>
              <a:gd name="adj1" fmla="val 56241"/>
              <a:gd name="adj2" fmla="val 8772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Global Search</a:t>
            </a:r>
            <a:endParaRPr lang="en-US" sz="1600" dirty="0"/>
          </a:p>
        </p:txBody>
      </p:sp>
      <p:sp>
        <p:nvSpPr>
          <p:cNvPr id="12" name="Rectangular Callout 11"/>
          <p:cNvSpPr/>
          <p:nvPr/>
        </p:nvSpPr>
        <p:spPr bwMode="gray">
          <a:xfrm>
            <a:off x="8724631" y="5187365"/>
            <a:ext cx="1755301" cy="739303"/>
          </a:xfrm>
          <a:prstGeom prst="wedgeRectCallout">
            <a:avLst>
              <a:gd name="adj1" fmla="val -12147"/>
              <a:gd name="adj2" fmla="val -31137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Avatar of the signed in user</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18</a:t>
            </a:fld>
            <a:endParaRPr lang="en-US"/>
          </a:p>
        </p:txBody>
      </p:sp>
    </p:spTree>
    <p:extLst>
      <p:ext uri="{BB962C8B-B14F-4D97-AF65-F5344CB8AC3E}">
        <p14:creationId xmlns:p14="http://schemas.microsoft.com/office/powerpoint/2010/main" val="35883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Help in agent interface</a:t>
            </a:r>
            <a:endParaRPr lang="en-US" dirty="0"/>
          </a:p>
        </p:txBody>
      </p:sp>
      <p:pic>
        <p:nvPicPr>
          <p:cNvPr id="5" name="Content Placeholder 4"/>
          <p:cNvPicPr>
            <a:picLocks noGrp="1" noChangeAspect="1"/>
          </p:cNvPicPr>
          <p:nvPr>
            <p:ph idx="1"/>
          </p:nvPr>
        </p:nvPicPr>
        <p:blipFill>
          <a:blip r:embed="rId2"/>
          <a:stretch>
            <a:fillRect/>
          </a:stretch>
        </p:blipFill>
        <p:spPr>
          <a:xfrm>
            <a:off x="1277014" y="1728788"/>
            <a:ext cx="9650672" cy="4451350"/>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US" smtClean="0"/>
              <a:pPr/>
              <a:t>19</a:t>
            </a:fld>
            <a:endParaRPr lang="en-US"/>
          </a:p>
        </p:txBody>
      </p:sp>
      <p:sp>
        <p:nvSpPr>
          <p:cNvPr id="6" name="Rectangular Callout 5"/>
          <p:cNvSpPr/>
          <p:nvPr/>
        </p:nvSpPr>
        <p:spPr bwMode="gray">
          <a:xfrm>
            <a:off x="8127854" y="798412"/>
            <a:ext cx="1714951" cy="484288"/>
          </a:xfrm>
          <a:prstGeom prst="wedgeRectCallout">
            <a:avLst>
              <a:gd name="adj1" fmla="val 20634"/>
              <a:gd name="adj2" fmla="val 14509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smtClean="0"/>
              <a:t>Context-sensitive online help</a:t>
            </a:r>
            <a:endParaRPr lang="en-US" sz="1600" dirty="0"/>
          </a:p>
        </p:txBody>
      </p:sp>
    </p:spTree>
    <p:extLst>
      <p:ext uri="{BB962C8B-B14F-4D97-AF65-F5344CB8AC3E}">
        <p14:creationId xmlns:p14="http://schemas.microsoft.com/office/powerpoint/2010/main" val="18703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946786" y="1728000"/>
            <a:ext cx="10524778" cy="4452138"/>
          </a:xfrm>
        </p:spPr>
        <p:txBody>
          <a:bodyPr>
            <a:normAutofit/>
          </a:bodyPr>
          <a:lstStyle/>
          <a:p>
            <a:pPr marL="0" indent="0">
              <a:buNone/>
            </a:pPr>
            <a:r>
              <a:rPr lang="en-US" dirty="0"/>
              <a:t>After completing this module, you should be able to:</a:t>
            </a:r>
          </a:p>
          <a:p>
            <a:r>
              <a:rPr lang="en-US" dirty="0" smtClean="0"/>
              <a:t>Describe the features of the SMA Service Portal and mobile interfaces</a:t>
            </a:r>
          </a:p>
          <a:p>
            <a:r>
              <a:rPr lang="en-US" dirty="0" smtClean="0"/>
              <a:t>Describe the features of the SMA-X Agent interface</a:t>
            </a:r>
          </a:p>
          <a:p>
            <a:r>
              <a:rPr lang="en-US" dirty="0" smtClean="0"/>
              <a:t>Understand Tasks and Task/Approval Plans</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6864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254508"/>
            <a:ext cx="10969943" cy="411480"/>
          </a:xfrm>
        </p:spPr>
        <p:txBody>
          <a:bodyPr/>
          <a:lstStyle/>
          <a:p>
            <a:r>
              <a:rPr lang="en-AU" dirty="0" smtClean="0"/>
              <a:t>Record List Layout</a:t>
            </a:r>
            <a:endParaRPr lang="en-US" dirty="0"/>
          </a:p>
        </p:txBody>
      </p:sp>
      <p:sp>
        <p:nvSpPr>
          <p:cNvPr id="19" name="Text Placeholder 18"/>
          <p:cNvSpPr>
            <a:spLocks noGrp="1"/>
          </p:cNvSpPr>
          <p:nvPr>
            <p:ph type="body" sz="quarter" idx="13"/>
          </p:nvPr>
        </p:nvSpPr>
        <p:spPr>
          <a:xfrm>
            <a:off x="609442" y="667540"/>
            <a:ext cx="10969943" cy="381000"/>
          </a:xfrm>
        </p:spPr>
        <p:txBody>
          <a:bodyPr/>
          <a:lstStyle/>
          <a:p>
            <a:r>
              <a:rPr lang="en-US" dirty="0"/>
              <a:t>Provides a consistent navigation user interface across applications</a:t>
            </a:r>
          </a:p>
          <a:p>
            <a:endParaRPr lang="en-US" dirty="0"/>
          </a:p>
        </p:txBody>
      </p:sp>
      <p:sp>
        <p:nvSpPr>
          <p:cNvPr id="2" name="Subtitle 1"/>
          <p:cNvSpPr>
            <a:spLocks noGrp="1"/>
          </p:cNvSpPr>
          <p:nvPr>
            <p:ph idx="1"/>
          </p:nvPr>
        </p:nvSpPr>
        <p:spPr/>
        <p:txBody>
          <a:bodyPr/>
          <a:lstStyle/>
          <a:p>
            <a:r>
              <a:rPr lang="en-US" dirty="0">
                <a:solidFill>
                  <a:schemeClr val="accent1"/>
                </a:solidFill>
              </a:rPr>
              <a:t>Provides </a:t>
            </a:r>
            <a:r>
              <a:rPr lang="en-US" dirty="0" smtClean="0">
                <a:solidFill>
                  <a:schemeClr val="accent1"/>
                </a:solidFill>
              </a:rPr>
              <a:t>a consistent </a:t>
            </a:r>
            <a:r>
              <a:rPr lang="en-US" dirty="0">
                <a:solidFill>
                  <a:schemeClr val="accent1"/>
                </a:solidFill>
              </a:rPr>
              <a:t>navigation user </a:t>
            </a:r>
            <a:r>
              <a:rPr lang="en-US" dirty="0" smtClean="0">
                <a:solidFill>
                  <a:schemeClr val="accent1"/>
                </a:solidFill>
              </a:rPr>
              <a:t>interface across applications</a:t>
            </a:r>
            <a:endParaRPr lang="en-US" dirty="0"/>
          </a:p>
        </p:txBody>
      </p:sp>
      <p:pic>
        <p:nvPicPr>
          <p:cNvPr id="6" name="Picture 5"/>
          <p:cNvPicPr>
            <a:picLocks noChangeAspect="1"/>
          </p:cNvPicPr>
          <p:nvPr/>
        </p:nvPicPr>
        <p:blipFill>
          <a:blip r:embed="rId3"/>
          <a:stretch>
            <a:fillRect/>
          </a:stretch>
        </p:blipFill>
        <p:spPr>
          <a:xfrm>
            <a:off x="427272" y="1271831"/>
            <a:ext cx="10738273" cy="5542101"/>
          </a:xfrm>
          <a:prstGeom prst="rect">
            <a:avLst/>
          </a:prstGeom>
        </p:spPr>
      </p:pic>
      <p:sp>
        <p:nvSpPr>
          <p:cNvPr id="7" name="Rounded Rectangle 6"/>
          <p:cNvSpPr/>
          <p:nvPr/>
        </p:nvSpPr>
        <p:spPr bwMode="gray">
          <a:xfrm>
            <a:off x="427272" y="1527673"/>
            <a:ext cx="10738273" cy="837283"/>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ular Callout 7"/>
          <p:cNvSpPr/>
          <p:nvPr/>
        </p:nvSpPr>
        <p:spPr bwMode="gray">
          <a:xfrm>
            <a:off x="6786385" y="1747826"/>
            <a:ext cx="2232752" cy="345197"/>
          </a:xfrm>
          <a:prstGeom prst="wedgeRectCallout">
            <a:avLst>
              <a:gd name="adj1" fmla="val -74780"/>
              <a:gd name="adj2" fmla="val -84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Views and Filters</a:t>
            </a:r>
            <a:endParaRPr lang="en-US" sz="1600" dirty="0"/>
          </a:p>
        </p:txBody>
      </p:sp>
      <p:sp>
        <p:nvSpPr>
          <p:cNvPr id="9" name="Rounded Rectangle 8"/>
          <p:cNvSpPr/>
          <p:nvPr/>
        </p:nvSpPr>
        <p:spPr bwMode="gray">
          <a:xfrm>
            <a:off x="427271" y="2364954"/>
            <a:ext cx="1776104" cy="4448977"/>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ounded Rectangle 9"/>
          <p:cNvSpPr/>
          <p:nvPr/>
        </p:nvSpPr>
        <p:spPr bwMode="gray">
          <a:xfrm>
            <a:off x="2203375" y="2364953"/>
            <a:ext cx="5464365" cy="255847"/>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ounded Rectangle 10"/>
          <p:cNvSpPr/>
          <p:nvPr/>
        </p:nvSpPr>
        <p:spPr bwMode="gray">
          <a:xfrm>
            <a:off x="2203375" y="2607508"/>
            <a:ext cx="5464365" cy="394385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ounded Rectangle 11"/>
          <p:cNvSpPr/>
          <p:nvPr/>
        </p:nvSpPr>
        <p:spPr bwMode="gray">
          <a:xfrm>
            <a:off x="2203375" y="6551364"/>
            <a:ext cx="5464365" cy="242552"/>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ounded Rectangle 12"/>
          <p:cNvSpPr/>
          <p:nvPr/>
        </p:nvSpPr>
        <p:spPr bwMode="gray">
          <a:xfrm>
            <a:off x="7667739" y="2372481"/>
            <a:ext cx="3497804" cy="4448977"/>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ular Callout 13"/>
          <p:cNvSpPr/>
          <p:nvPr/>
        </p:nvSpPr>
        <p:spPr bwMode="gray">
          <a:xfrm>
            <a:off x="5597459" y="2279078"/>
            <a:ext cx="1714951" cy="341721"/>
          </a:xfrm>
          <a:prstGeom prst="wedgeRectCallout">
            <a:avLst>
              <a:gd name="adj1" fmla="val -75637"/>
              <a:gd name="adj2" fmla="val 1302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Action Toolbar</a:t>
            </a:r>
            <a:endParaRPr lang="en-US" sz="1600" dirty="0"/>
          </a:p>
        </p:txBody>
      </p:sp>
      <p:sp>
        <p:nvSpPr>
          <p:cNvPr id="15" name="Rectangular Callout 14"/>
          <p:cNvSpPr/>
          <p:nvPr/>
        </p:nvSpPr>
        <p:spPr bwMode="gray">
          <a:xfrm>
            <a:off x="427270" y="5825791"/>
            <a:ext cx="1714951" cy="622749"/>
          </a:xfrm>
          <a:prstGeom prst="wedgeRectCallout">
            <a:avLst>
              <a:gd name="adj1" fmla="val -24245"/>
              <a:gd name="adj2" fmla="val -20190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List Grouping</a:t>
            </a:r>
            <a:br>
              <a:rPr lang="en-AU" sz="1600" dirty="0"/>
            </a:br>
            <a:r>
              <a:rPr lang="en-AU" sz="1467" dirty="0"/>
              <a:t>(pin open or hide)</a:t>
            </a:r>
            <a:endParaRPr lang="en-US" sz="1600" dirty="0"/>
          </a:p>
        </p:txBody>
      </p:sp>
      <p:sp>
        <p:nvSpPr>
          <p:cNvPr id="16" name="Rectangular Callout 15"/>
          <p:cNvSpPr/>
          <p:nvPr/>
        </p:nvSpPr>
        <p:spPr bwMode="gray">
          <a:xfrm>
            <a:off x="4207262" y="6448541"/>
            <a:ext cx="1714951" cy="341721"/>
          </a:xfrm>
          <a:prstGeom prst="wedgeRectCallout">
            <a:avLst>
              <a:gd name="adj1" fmla="val -75637"/>
              <a:gd name="adj2" fmla="val 1302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Record count</a:t>
            </a:r>
            <a:endParaRPr lang="en-US" sz="1600" dirty="0"/>
          </a:p>
        </p:txBody>
      </p:sp>
      <p:sp>
        <p:nvSpPr>
          <p:cNvPr id="17" name="Rectangular Callout 16"/>
          <p:cNvSpPr/>
          <p:nvPr/>
        </p:nvSpPr>
        <p:spPr bwMode="gray">
          <a:xfrm>
            <a:off x="4207261" y="5333201"/>
            <a:ext cx="1714951" cy="341721"/>
          </a:xfrm>
          <a:prstGeom prst="wedgeRectCallout">
            <a:avLst>
              <a:gd name="adj1" fmla="val -7114"/>
              <a:gd name="adj2" fmla="val -21909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Record List</a:t>
            </a:r>
            <a:endParaRPr lang="en-US" sz="1600" dirty="0"/>
          </a:p>
        </p:txBody>
      </p:sp>
      <p:sp>
        <p:nvSpPr>
          <p:cNvPr id="18" name="Rectangular Callout 17"/>
          <p:cNvSpPr/>
          <p:nvPr/>
        </p:nvSpPr>
        <p:spPr bwMode="gray">
          <a:xfrm>
            <a:off x="8506523" y="6422627"/>
            <a:ext cx="1874640" cy="367635"/>
          </a:xfrm>
          <a:prstGeom prst="wedgeRectCallout">
            <a:avLst>
              <a:gd name="adj1" fmla="val -26814"/>
              <a:gd name="adj2" fmla="val -9014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Record preview</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t>20</a:t>
            </a:fld>
            <a:endParaRPr lang="en-US"/>
          </a:p>
        </p:txBody>
      </p:sp>
      <p:sp>
        <p:nvSpPr>
          <p:cNvPr id="21" name="TextBox 20"/>
          <p:cNvSpPr txBox="1"/>
          <p:nvPr/>
        </p:nvSpPr>
        <p:spPr>
          <a:xfrm>
            <a:off x="427270" y="1278868"/>
            <a:ext cx="1211030" cy="233251"/>
          </a:xfrm>
          <a:prstGeom prst="rect">
            <a:avLst/>
          </a:prstGeom>
          <a:solidFill>
            <a:schemeClr val="accent3">
              <a:lumMod val="20000"/>
              <a:lumOff val="80000"/>
            </a:schemeClr>
          </a:solidFill>
        </p:spPr>
        <p:txBody>
          <a:bodyPr vert="horz" wrap="square" lIns="0" tIns="0" rIns="0" bIns="0" rtlCol="0">
            <a:normAutofit/>
          </a:bodyPr>
          <a:lstStyle/>
          <a:p>
            <a:pPr marL="0" indent="0">
              <a:spcAft>
                <a:spcPts val="1800"/>
              </a:spcAft>
              <a:buNone/>
            </a:pPr>
            <a:r>
              <a:rPr lang="en-US" sz="1000" dirty="0" smtClean="0"/>
              <a:t>Service Management</a:t>
            </a:r>
            <a:endParaRPr lang="en-US" sz="1000" dirty="0"/>
          </a:p>
        </p:txBody>
      </p:sp>
    </p:spTree>
    <p:extLst>
      <p:ext uri="{BB962C8B-B14F-4D97-AF65-F5344CB8AC3E}">
        <p14:creationId xmlns:p14="http://schemas.microsoft.com/office/powerpoint/2010/main" val="78428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Filtering a List</a:t>
            </a:r>
            <a:endParaRPr lang="en-US" dirty="0"/>
          </a:p>
        </p:txBody>
      </p:sp>
      <p:sp>
        <p:nvSpPr>
          <p:cNvPr id="2" name="Subtitle 1"/>
          <p:cNvSpPr>
            <a:spLocks noGrp="1"/>
          </p:cNvSpPr>
          <p:nvPr>
            <p:ph type="body" sz="quarter" idx="13"/>
          </p:nvPr>
        </p:nvSpPr>
        <p:spPr/>
        <p:txBody>
          <a:bodyPr/>
          <a:lstStyle/>
          <a:p>
            <a:r>
              <a:rPr lang="en-AU" dirty="0" smtClean="0"/>
              <a:t>Alter the list of records by using filters</a:t>
            </a:r>
            <a:endParaRPr lang="en-US" dirty="0"/>
          </a:p>
        </p:txBody>
      </p:sp>
      <p:pic>
        <p:nvPicPr>
          <p:cNvPr id="14" name="Picture 13"/>
          <p:cNvPicPr>
            <a:picLocks noChangeAspect="1"/>
          </p:cNvPicPr>
          <p:nvPr/>
        </p:nvPicPr>
        <p:blipFill>
          <a:blip r:embed="rId3"/>
          <a:stretch>
            <a:fillRect/>
          </a:stretch>
        </p:blipFill>
        <p:spPr>
          <a:xfrm>
            <a:off x="256078" y="1643482"/>
            <a:ext cx="3907361" cy="2190052"/>
          </a:xfrm>
          <a:prstGeom prst="rect">
            <a:avLst/>
          </a:prstGeom>
        </p:spPr>
      </p:pic>
      <p:pic>
        <p:nvPicPr>
          <p:cNvPr id="15" name="Picture 14"/>
          <p:cNvPicPr>
            <a:picLocks noChangeAspect="1"/>
          </p:cNvPicPr>
          <p:nvPr/>
        </p:nvPicPr>
        <p:blipFill>
          <a:blip r:embed="rId4"/>
          <a:stretch>
            <a:fillRect/>
          </a:stretch>
        </p:blipFill>
        <p:spPr>
          <a:xfrm>
            <a:off x="1484737" y="2168144"/>
            <a:ext cx="2996825" cy="2907936"/>
          </a:xfrm>
          <a:prstGeom prst="rect">
            <a:avLst/>
          </a:prstGeom>
        </p:spPr>
      </p:pic>
      <p:pic>
        <p:nvPicPr>
          <p:cNvPr id="16" name="Picture 15"/>
          <p:cNvPicPr>
            <a:picLocks noChangeAspect="1"/>
          </p:cNvPicPr>
          <p:nvPr/>
        </p:nvPicPr>
        <p:blipFill>
          <a:blip r:embed="rId5"/>
          <a:stretch>
            <a:fillRect/>
          </a:stretch>
        </p:blipFill>
        <p:spPr>
          <a:xfrm>
            <a:off x="3280290" y="2885030"/>
            <a:ext cx="6252817" cy="1186261"/>
          </a:xfrm>
          <a:prstGeom prst="rect">
            <a:avLst/>
          </a:prstGeom>
        </p:spPr>
      </p:pic>
      <p:pic>
        <p:nvPicPr>
          <p:cNvPr id="17" name="Picture 16"/>
          <p:cNvPicPr>
            <a:picLocks noChangeAspect="1"/>
          </p:cNvPicPr>
          <p:nvPr/>
        </p:nvPicPr>
        <p:blipFill>
          <a:blip r:embed="rId6"/>
          <a:stretch>
            <a:fillRect/>
          </a:stretch>
        </p:blipFill>
        <p:spPr>
          <a:xfrm>
            <a:off x="4467822" y="3622113"/>
            <a:ext cx="7644281" cy="2835105"/>
          </a:xfrm>
          <a:prstGeom prst="rect">
            <a:avLst/>
          </a:prstGeom>
        </p:spPr>
      </p:pic>
      <p:sp>
        <p:nvSpPr>
          <p:cNvPr id="8" name="Rectangular Callout 7"/>
          <p:cNvSpPr/>
          <p:nvPr/>
        </p:nvSpPr>
        <p:spPr bwMode="gray">
          <a:xfrm>
            <a:off x="109540" y="4079432"/>
            <a:ext cx="1283779" cy="655213"/>
          </a:xfrm>
          <a:prstGeom prst="wedgeRectCallout">
            <a:avLst>
              <a:gd name="adj1" fmla="val -8974"/>
              <a:gd name="adj2" fmla="val -25456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1. Click </a:t>
            </a:r>
            <a:r>
              <a:rPr lang="en-AU" sz="1600" i="1" dirty="0"/>
              <a:t>Add filter</a:t>
            </a:r>
            <a:endParaRPr lang="en-US" sz="1600" i="1" dirty="0"/>
          </a:p>
        </p:txBody>
      </p:sp>
      <p:sp>
        <p:nvSpPr>
          <p:cNvPr id="18" name="Rectangular Callout 17"/>
          <p:cNvSpPr/>
          <p:nvPr/>
        </p:nvSpPr>
        <p:spPr bwMode="gray">
          <a:xfrm>
            <a:off x="4467821" y="1715988"/>
            <a:ext cx="1770851" cy="655213"/>
          </a:xfrm>
          <a:prstGeom prst="wedgeRectCallout">
            <a:avLst>
              <a:gd name="adj1" fmla="val -150825"/>
              <a:gd name="adj2" fmla="val 13738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2. Select the field to filter by</a:t>
            </a:r>
            <a:endParaRPr lang="en-US" sz="1600" dirty="0"/>
          </a:p>
        </p:txBody>
      </p:sp>
      <p:sp>
        <p:nvSpPr>
          <p:cNvPr id="20" name="Rectangular Callout 19"/>
          <p:cNvSpPr/>
          <p:nvPr/>
        </p:nvSpPr>
        <p:spPr bwMode="gray">
          <a:xfrm>
            <a:off x="9651468" y="3239561"/>
            <a:ext cx="2138341" cy="840841"/>
          </a:xfrm>
          <a:prstGeom prst="wedgeRectCallout">
            <a:avLst>
              <a:gd name="adj1" fmla="val -72443"/>
              <a:gd name="adj2" fmla="val 7096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4. Results from filter will be displayed</a:t>
            </a:r>
            <a:endParaRPr lang="en-US" sz="1600" dirty="0"/>
          </a:p>
        </p:txBody>
      </p:sp>
      <p:sp>
        <p:nvSpPr>
          <p:cNvPr id="21" name="Rectangular Callout 20"/>
          <p:cNvSpPr/>
          <p:nvPr/>
        </p:nvSpPr>
        <p:spPr bwMode="gray">
          <a:xfrm>
            <a:off x="2947840" y="5359183"/>
            <a:ext cx="1852432" cy="1070199"/>
          </a:xfrm>
          <a:prstGeom prst="wedgeRectCallout">
            <a:avLst>
              <a:gd name="adj1" fmla="val 176818"/>
              <a:gd name="adj2" fmla="val -18475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5. Click </a:t>
            </a:r>
            <a:r>
              <a:rPr lang="en-AU" sz="1600" i="1" dirty="0"/>
              <a:t>Add filter </a:t>
            </a:r>
            <a:r>
              <a:rPr lang="en-AU" sz="1600" dirty="0"/>
              <a:t>to add more filters</a:t>
            </a:r>
            <a:endParaRPr lang="en-US" sz="1600" dirty="0"/>
          </a:p>
        </p:txBody>
      </p:sp>
      <p:sp>
        <p:nvSpPr>
          <p:cNvPr id="22" name="Rectangular Callout 21"/>
          <p:cNvSpPr/>
          <p:nvPr/>
        </p:nvSpPr>
        <p:spPr bwMode="gray">
          <a:xfrm>
            <a:off x="9625640" y="1643481"/>
            <a:ext cx="2138341" cy="623609"/>
          </a:xfrm>
          <a:prstGeom prst="wedgeRectCallout">
            <a:avLst>
              <a:gd name="adj1" fmla="val -132125"/>
              <a:gd name="adj2" fmla="val 26299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Click </a:t>
            </a:r>
            <a:r>
              <a:rPr lang="en-AU" sz="1600" i="1" dirty="0"/>
              <a:t>Clear all </a:t>
            </a:r>
            <a:r>
              <a:rPr lang="en-AU" sz="1600" dirty="0"/>
              <a:t>button to remove filter</a:t>
            </a:r>
            <a:endParaRPr lang="en-US" sz="1600" dirty="0"/>
          </a:p>
        </p:txBody>
      </p:sp>
      <p:sp>
        <p:nvSpPr>
          <p:cNvPr id="19" name="Rectangular Callout 18"/>
          <p:cNvSpPr/>
          <p:nvPr/>
        </p:nvSpPr>
        <p:spPr bwMode="gray">
          <a:xfrm>
            <a:off x="6804314" y="2106063"/>
            <a:ext cx="2138341" cy="1022519"/>
          </a:xfrm>
          <a:prstGeom prst="wedgeRectCallout">
            <a:avLst>
              <a:gd name="adj1" fmla="val -72443"/>
              <a:gd name="adj2" fmla="val 7096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3. Enter or select values, then click Enter or click away</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114163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Views</a:t>
            </a:r>
            <a:endParaRPr lang="en-US" dirty="0"/>
          </a:p>
        </p:txBody>
      </p:sp>
      <p:sp>
        <p:nvSpPr>
          <p:cNvPr id="2" name="Subtitle 1"/>
          <p:cNvSpPr>
            <a:spLocks noGrp="1"/>
          </p:cNvSpPr>
          <p:nvPr>
            <p:ph type="body" sz="quarter" idx="13"/>
          </p:nvPr>
        </p:nvSpPr>
        <p:spPr/>
        <p:txBody>
          <a:bodyPr/>
          <a:lstStyle/>
          <a:p>
            <a:r>
              <a:rPr lang="en-AU" dirty="0" smtClean="0"/>
              <a:t>A view is a list of records produced by a search or filter operation.</a:t>
            </a:r>
            <a:endParaRPr lang="en-US" dirty="0"/>
          </a:p>
        </p:txBody>
      </p:sp>
      <p:sp>
        <p:nvSpPr>
          <p:cNvPr id="4" name="Content Placeholder 3"/>
          <p:cNvSpPr>
            <a:spLocks noGrp="1"/>
          </p:cNvSpPr>
          <p:nvPr>
            <p:ph idx="1"/>
          </p:nvPr>
        </p:nvSpPr>
        <p:spPr>
          <a:xfrm>
            <a:off x="609600" y="1524002"/>
            <a:ext cx="3877056" cy="4571999"/>
          </a:xfrm>
        </p:spPr>
        <p:txBody>
          <a:bodyPr>
            <a:normAutofit fontScale="92500" lnSpcReduction="10000"/>
          </a:bodyPr>
          <a:lstStyle/>
          <a:p>
            <a:pPr marL="0" indent="0">
              <a:buNone/>
            </a:pPr>
            <a:r>
              <a:rPr lang="en-AU" dirty="0" smtClean="0"/>
              <a:t>There are two types of views:</a:t>
            </a:r>
          </a:p>
          <a:p>
            <a:r>
              <a:rPr lang="en-AU" dirty="0"/>
              <a:t>Public – Views that are available to everyone. Some users have access to create public views, but not everyone does.</a:t>
            </a:r>
          </a:p>
          <a:p>
            <a:r>
              <a:rPr lang="en-AU" dirty="0"/>
              <a:t>Private – Views that serve as shortcuts to lists of records you work with regularly. Most users have permissions to create private views.</a:t>
            </a:r>
            <a:endParaRPr lang="en-US" dirty="0"/>
          </a:p>
        </p:txBody>
      </p:sp>
      <p:pic>
        <p:nvPicPr>
          <p:cNvPr id="5" name="Picture 4"/>
          <p:cNvPicPr>
            <a:picLocks noChangeAspect="1"/>
          </p:cNvPicPr>
          <p:nvPr/>
        </p:nvPicPr>
        <p:blipFill>
          <a:blip r:embed="rId3"/>
          <a:stretch>
            <a:fillRect/>
          </a:stretch>
        </p:blipFill>
        <p:spPr>
          <a:xfrm>
            <a:off x="4924534" y="1524002"/>
            <a:ext cx="6958729" cy="4530793"/>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22</a:t>
            </a:fld>
            <a:endParaRPr lang="en-US"/>
          </a:p>
        </p:txBody>
      </p:sp>
    </p:spTree>
    <p:extLst>
      <p:ext uri="{BB962C8B-B14F-4D97-AF65-F5344CB8AC3E}">
        <p14:creationId xmlns:p14="http://schemas.microsoft.com/office/powerpoint/2010/main" val="411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Productivity Features</a:t>
            </a:r>
            <a:endParaRPr lang="en-US" dirty="0"/>
          </a:p>
        </p:txBody>
      </p:sp>
      <p:sp>
        <p:nvSpPr>
          <p:cNvPr id="6" name="Subtitle 1"/>
          <p:cNvSpPr>
            <a:spLocks noGrp="1"/>
          </p:cNvSpPr>
          <p:nvPr>
            <p:ph type="body" sz="quarter" idx="13"/>
          </p:nvPr>
        </p:nvSpPr>
        <p:spPr/>
        <p:txBody>
          <a:bodyPr/>
          <a:lstStyle/>
          <a:p>
            <a:r>
              <a:rPr lang="en-US" dirty="0" smtClean="0"/>
              <a:t>List Record View</a:t>
            </a:r>
            <a:endParaRPr lang="en-US" dirty="0"/>
          </a:p>
        </p:txBody>
      </p:sp>
      <p:sp>
        <p:nvSpPr>
          <p:cNvPr id="4" name="Content Placeholder 3"/>
          <p:cNvSpPr>
            <a:spLocks noGrp="1"/>
          </p:cNvSpPr>
          <p:nvPr>
            <p:ph idx="1"/>
          </p:nvPr>
        </p:nvSpPr>
        <p:spPr/>
        <p:txBody>
          <a:bodyPr>
            <a:normAutofit fontScale="92500" lnSpcReduction="20000"/>
          </a:bodyPr>
          <a:lstStyle/>
          <a:p>
            <a:pPr marL="0" indent="0">
              <a:buNone/>
            </a:pPr>
            <a:r>
              <a:rPr lang="en-US" sz="2133" b="1" dirty="0"/>
              <a:t>Action Tools</a:t>
            </a:r>
          </a:p>
          <a:p>
            <a:pPr marL="228594" lvl="1" indent="0">
              <a:buNone/>
            </a:pPr>
            <a:r>
              <a:rPr lang="en-US" sz="1867" dirty="0"/>
              <a:t>Benefit: Consistent buttons and module specific features</a:t>
            </a:r>
          </a:p>
          <a:p>
            <a:pPr marL="0" indent="0">
              <a:buNone/>
            </a:pPr>
            <a:r>
              <a:rPr lang="en-US" sz="2133" b="1" dirty="0"/>
              <a:t>Filtering model instead of form based Query by Example</a:t>
            </a:r>
          </a:p>
          <a:p>
            <a:pPr marL="228594" lvl="1" indent="0">
              <a:buNone/>
            </a:pPr>
            <a:r>
              <a:rPr lang="en-US" sz="1867" dirty="0"/>
              <a:t>Benefit: One less screen to navigate (start on the list then filter)</a:t>
            </a:r>
          </a:p>
          <a:p>
            <a:pPr marL="0" indent="0">
              <a:buNone/>
            </a:pPr>
            <a:r>
              <a:rPr lang="en-US" sz="2133" b="1" dirty="0"/>
              <a:t>Record Grouping</a:t>
            </a:r>
          </a:p>
          <a:p>
            <a:pPr marL="228594" lvl="1" indent="0">
              <a:buNone/>
            </a:pPr>
            <a:r>
              <a:rPr lang="en-US" sz="1867" dirty="0"/>
              <a:t>Benefit:  Allows users to group similar records</a:t>
            </a:r>
          </a:p>
          <a:p>
            <a:pPr marL="0" indent="0">
              <a:buNone/>
            </a:pPr>
            <a:r>
              <a:rPr lang="en-US" sz="2133" b="1" dirty="0"/>
              <a:t>Record Preview on List</a:t>
            </a:r>
          </a:p>
          <a:p>
            <a:pPr marL="228594" lvl="1" indent="0">
              <a:buNone/>
            </a:pPr>
            <a:r>
              <a:rPr lang="en-US" sz="1867" dirty="0"/>
              <a:t>Benefit:  View and update extra details with navigating away from the list</a:t>
            </a:r>
          </a:p>
          <a:p>
            <a:pPr marL="0" indent="0">
              <a:buNone/>
            </a:pPr>
            <a:r>
              <a:rPr lang="en-US" sz="2133" b="1" dirty="0"/>
              <a:t>Color badging by module</a:t>
            </a:r>
          </a:p>
          <a:p>
            <a:pPr marL="228594" lvl="1" indent="0">
              <a:buNone/>
            </a:pPr>
            <a:r>
              <a:rPr lang="en-US" sz="1867" dirty="0"/>
              <a:t>Benefit: quick to differentiate between records in the different modules (without too much color)</a:t>
            </a:r>
          </a:p>
          <a:p>
            <a:pPr marL="0" indent="0">
              <a:buNone/>
            </a:pPr>
            <a:r>
              <a:rPr lang="en-US" sz="2133" b="1" dirty="0"/>
              <a:t>List counts </a:t>
            </a:r>
          </a:p>
          <a:p>
            <a:pPr marL="228594" lvl="1" indent="0">
              <a:buNone/>
            </a:pPr>
            <a:r>
              <a:rPr lang="en-US" sz="1867" dirty="0"/>
              <a:t>Benefit:  Can tell at a glance number of records in list</a:t>
            </a:r>
          </a:p>
          <a:p>
            <a:pPr lvl="1"/>
            <a:endParaRPr lang="en-US" sz="1867"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594" y="887935"/>
            <a:ext cx="4389119" cy="2926079"/>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125777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6614" y="1285122"/>
            <a:ext cx="10513628" cy="5504404"/>
          </a:xfrm>
          <a:prstGeom prst="rect">
            <a:avLst/>
          </a:prstGeom>
        </p:spPr>
      </p:pic>
      <p:sp>
        <p:nvSpPr>
          <p:cNvPr id="3" name="Title 2"/>
          <p:cNvSpPr>
            <a:spLocks noGrp="1"/>
          </p:cNvSpPr>
          <p:nvPr>
            <p:ph type="title"/>
          </p:nvPr>
        </p:nvSpPr>
        <p:spPr/>
        <p:txBody>
          <a:bodyPr/>
          <a:lstStyle/>
          <a:p>
            <a:r>
              <a:rPr lang="en-US" dirty="0" smtClean="0"/>
              <a:t>Record Details </a:t>
            </a:r>
            <a:r>
              <a:rPr lang="en-US" dirty="0"/>
              <a:t>L</a:t>
            </a:r>
            <a:r>
              <a:rPr lang="en-US" dirty="0" smtClean="0"/>
              <a:t>ayout</a:t>
            </a:r>
            <a:endParaRPr lang="en-US" dirty="0"/>
          </a:p>
        </p:txBody>
      </p:sp>
      <p:sp>
        <p:nvSpPr>
          <p:cNvPr id="4" name="Text Placeholder 3"/>
          <p:cNvSpPr>
            <a:spLocks noGrp="1"/>
          </p:cNvSpPr>
          <p:nvPr>
            <p:ph type="body" sz="quarter" idx="13"/>
          </p:nvPr>
        </p:nvSpPr>
        <p:spPr/>
        <p:txBody>
          <a:bodyPr/>
          <a:lstStyle/>
          <a:p>
            <a:r>
              <a:rPr lang="en-US" dirty="0"/>
              <a:t>Provides a consistent navigation user interface across applications</a:t>
            </a:r>
          </a:p>
          <a:p>
            <a:endParaRPr lang="en-US" dirty="0"/>
          </a:p>
        </p:txBody>
      </p:sp>
      <p:sp>
        <p:nvSpPr>
          <p:cNvPr id="6" name="Rounded Rectangle 5"/>
          <p:cNvSpPr/>
          <p:nvPr/>
        </p:nvSpPr>
        <p:spPr bwMode="gray">
          <a:xfrm>
            <a:off x="616945" y="1554787"/>
            <a:ext cx="10493297" cy="296047"/>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ounded Rectangle 6"/>
          <p:cNvSpPr/>
          <p:nvPr/>
        </p:nvSpPr>
        <p:spPr bwMode="gray">
          <a:xfrm>
            <a:off x="616945" y="1850834"/>
            <a:ext cx="10493297" cy="242553"/>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ounded Rectangle 7"/>
          <p:cNvSpPr/>
          <p:nvPr/>
        </p:nvSpPr>
        <p:spPr bwMode="gray">
          <a:xfrm>
            <a:off x="616943" y="2093387"/>
            <a:ext cx="1630496" cy="4696139"/>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ounded Rectangle 8"/>
          <p:cNvSpPr/>
          <p:nvPr/>
        </p:nvSpPr>
        <p:spPr bwMode="gray">
          <a:xfrm>
            <a:off x="2247441" y="2104714"/>
            <a:ext cx="8862800" cy="50995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ounded Rectangle 9"/>
          <p:cNvSpPr/>
          <p:nvPr/>
        </p:nvSpPr>
        <p:spPr bwMode="gray">
          <a:xfrm>
            <a:off x="2247440" y="2614669"/>
            <a:ext cx="6977352" cy="417485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ounded Rectangle 11"/>
          <p:cNvSpPr/>
          <p:nvPr/>
        </p:nvSpPr>
        <p:spPr bwMode="gray">
          <a:xfrm>
            <a:off x="9224793" y="2614669"/>
            <a:ext cx="1885449" cy="4174856"/>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ular Callout 12"/>
          <p:cNvSpPr/>
          <p:nvPr/>
        </p:nvSpPr>
        <p:spPr bwMode="gray">
          <a:xfrm>
            <a:off x="9330380" y="6109953"/>
            <a:ext cx="1893401" cy="576748"/>
          </a:xfrm>
          <a:prstGeom prst="wedgeRectCallout">
            <a:avLst>
              <a:gd name="adj1" fmla="val -26814"/>
              <a:gd name="adj2" fmla="val -9014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News, Contracts, Questions</a:t>
            </a:r>
            <a:endParaRPr lang="en-US" sz="1600" dirty="0"/>
          </a:p>
        </p:txBody>
      </p:sp>
      <p:sp>
        <p:nvSpPr>
          <p:cNvPr id="14" name="Rectangular Callout 13"/>
          <p:cNvSpPr/>
          <p:nvPr/>
        </p:nvSpPr>
        <p:spPr bwMode="gray">
          <a:xfrm>
            <a:off x="4559801" y="4270596"/>
            <a:ext cx="1714951" cy="341721"/>
          </a:xfrm>
          <a:prstGeom prst="wedgeRectCallout">
            <a:avLst>
              <a:gd name="adj1" fmla="val -20819"/>
              <a:gd name="adj2" fmla="val 20216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Tab content</a:t>
            </a:r>
            <a:endParaRPr lang="en-US" sz="1600" dirty="0"/>
          </a:p>
        </p:txBody>
      </p:sp>
      <p:sp>
        <p:nvSpPr>
          <p:cNvPr id="15" name="Rectangular Callout 14"/>
          <p:cNvSpPr/>
          <p:nvPr/>
        </p:nvSpPr>
        <p:spPr bwMode="gray">
          <a:xfrm>
            <a:off x="253430" y="6398325"/>
            <a:ext cx="1526719" cy="330395"/>
          </a:xfrm>
          <a:prstGeom prst="wedgeRectCallout">
            <a:avLst>
              <a:gd name="adj1" fmla="val -16876"/>
              <a:gd name="adj2" fmla="val -13757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Record tabs</a:t>
            </a:r>
            <a:endParaRPr lang="en-US" sz="1600" dirty="0"/>
          </a:p>
        </p:txBody>
      </p:sp>
      <p:sp>
        <p:nvSpPr>
          <p:cNvPr id="16" name="Rectangular Callout 15"/>
          <p:cNvSpPr/>
          <p:nvPr/>
        </p:nvSpPr>
        <p:spPr bwMode="gray">
          <a:xfrm>
            <a:off x="7285823" y="2166213"/>
            <a:ext cx="1938971" cy="448456"/>
          </a:xfrm>
          <a:prstGeom prst="wedgeRectCallout">
            <a:avLst>
              <a:gd name="adj1" fmla="val -72334"/>
              <a:gd name="adj2" fmla="val 563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867" dirty="0"/>
              <a:t>Lifecycle widget</a:t>
            </a:r>
            <a:endParaRPr lang="en-US" sz="1867" dirty="0"/>
          </a:p>
        </p:txBody>
      </p:sp>
      <p:sp>
        <p:nvSpPr>
          <p:cNvPr id="17" name="Rectangular Callout 16"/>
          <p:cNvSpPr/>
          <p:nvPr/>
        </p:nvSpPr>
        <p:spPr bwMode="gray">
          <a:xfrm>
            <a:off x="7285819" y="2165205"/>
            <a:ext cx="1938971" cy="448456"/>
          </a:xfrm>
          <a:prstGeom prst="wedgeRectCallout">
            <a:avLst>
              <a:gd name="adj1" fmla="val 78423"/>
              <a:gd name="adj2" fmla="val -419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Lifecycle widget</a:t>
            </a:r>
            <a:endParaRPr lang="en-US" sz="1600" dirty="0"/>
          </a:p>
        </p:txBody>
      </p:sp>
      <p:sp>
        <p:nvSpPr>
          <p:cNvPr id="19" name="Rectangular Callout 18"/>
          <p:cNvSpPr/>
          <p:nvPr/>
        </p:nvSpPr>
        <p:spPr bwMode="gray">
          <a:xfrm>
            <a:off x="4559800" y="1578327"/>
            <a:ext cx="978013" cy="283835"/>
          </a:xfrm>
          <a:prstGeom prst="wedgeRectCallout">
            <a:avLst>
              <a:gd name="adj1" fmla="val -86772"/>
              <a:gd name="adj2" fmla="val -84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Header</a:t>
            </a:r>
            <a:endParaRPr lang="en-US" sz="1867" dirty="0"/>
          </a:p>
        </p:txBody>
      </p:sp>
      <p:sp>
        <p:nvSpPr>
          <p:cNvPr id="20" name="Rectangular Callout 19"/>
          <p:cNvSpPr/>
          <p:nvPr/>
        </p:nvSpPr>
        <p:spPr bwMode="gray">
          <a:xfrm>
            <a:off x="6540354" y="1762993"/>
            <a:ext cx="1714951" cy="341721"/>
          </a:xfrm>
          <a:prstGeom prst="wedgeRectCallout">
            <a:avLst>
              <a:gd name="adj1" fmla="val -75637"/>
              <a:gd name="adj2" fmla="val 1302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Action Toolbar</a:t>
            </a:r>
            <a:endParaRPr lang="en-US" sz="1600" dirty="0"/>
          </a:p>
        </p:txBody>
      </p:sp>
      <p:sp>
        <p:nvSpPr>
          <p:cNvPr id="11" name="Slide Number Placeholder 10"/>
          <p:cNvSpPr>
            <a:spLocks noGrp="1"/>
          </p:cNvSpPr>
          <p:nvPr>
            <p:ph type="sldNum" sz="quarter" idx="12"/>
          </p:nvPr>
        </p:nvSpPr>
        <p:spPr/>
        <p:txBody>
          <a:bodyPr/>
          <a:lstStyle/>
          <a:p>
            <a:fld id="{B016F8AB-BCEA-4347-8BA6-BE776009BC89}" type="slidenum">
              <a:rPr lang="en-US" smtClean="0"/>
              <a:t>24</a:t>
            </a:fld>
            <a:endParaRPr lang="en-US"/>
          </a:p>
        </p:txBody>
      </p:sp>
      <p:sp>
        <p:nvSpPr>
          <p:cNvPr id="21" name="TextBox 20"/>
          <p:cNvSpPr txBox="1"/>
          <p:nvPr/>
        </p:nvSpPr>
        <p:spPr>
          <a:xfrm>
            <a:off x="620310" y="1309348"/>
            <a:ext cx="1211030" cy="233251"/>
          </a:xfrm>
          <a:prstGeom prst="rect">
            <a:avLst/>
          </a:prstGeom>
          <a:solidFill>
            <a:schemeClr val="accent3">
              <a:lumMod val="20000"/>
              <a:lumOff val="80000"/>
            </a:schemeClr>
          </a:solidFill>
        </p:spPr>
        <p:txBody>
          <a:bodyPr vert="horz" wrap="square" lIns="0" tIns="0" rIns="0" bIns="0" rtlCol="0">
            <a:normAutofit/>
          </a:bodyPr>
          <a:lstStyle/>
          <a:p>
            <a:pPr marL="0" indent="0">
              <a:spcAft>
                <a:spcPts val="1800"/>
              </a:spcAft>
              <a:buNone/>
            </a:pPr>
            <a:r>
              <a:rPr lang="en-US" sz="1000" dirty="0" smtClean="0"/>
              <a:t>Service Management</a:t>
            </a:r>
            <a:endParaRPr lang="en-US" sz="1000" dirty="0"/>
          </a:p>
        </p:txBody>
      </p:sp>
    </p:spTree>
    <p:extLst>
      <p:ext uri="{BB962C8B-B14F-4D97-AF65-F5344CB8AC3E}">
        <p14:creationId xmlns:p14="http://schemas.microsoft.com/office/powerpoint/2010/main" val="22008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Predefined Tabs</a:t>
            </a:r>
            <a:endParaRPr lang="en-US" dirty="0"/>
          </a:p>
        </p:txBody>
      </p:sp>
      <p:sp>
        <p:nvSpPr>
          <p:cNvPr id="4" name="Text Placeholder 3"/>
          <p:cNvSpPr>
            <a:spLocks noGrp="1"/>
          </p:cNvSpPr>
          <p:nvPr>
            <p:ph type="body" sz="quarter" idx="13"/>
          </p:nvPr>
        </p:nvSpPr>
        <p:spPr/>
        <p:txBody>
          <a:bodyPr/>
          <a:lstStyle/>
          <a:p>
            <a:r>
              <a:rPr lang="en-US" dirty="0"/>
              <a:t>Dynamically change according to record type</a:t>
            </a:r>
          </a:p>
        </p:txBody>
      </p:sp>
      <p:sp>
        <p:nvSpPr>
          <p:cNvPr id="10" name="TextBox 9"/>
          <p:cNvSpPr txBox="1"/>
          <p:nvPr/>
        </p:nvSpPr>
        <p:spPr bwMode="gray">
          <a:xfrm>
            <a:off x="74846" y="5676363"/>
            <a:ext cx="11978861" cy="379656"/>
          </a:xfrm>
          <a:prstGeom prst="rect">
            <a:avLst/>
          </a:prstGeom>
          <a:noFill/>
        </p:spPr>
        <p:txBody>
          <a:bodyPr wrap="square" rtlCol="0">
            <a:spAutoFit/>
          </a:bodyPr>
          <a:lstStyle/>
          <a:p>
            <a:pPr defTabSz="573603">
              <a:spcAft>
                <a:spcPts val="533"/>
              </a:spcAft>
              <a:buSzPct val="100000"/>
            </a:pPr>
            <a:r>
              <a:rPr lang="en-US" sz="1867" dirty="0">
                <a:solidFill>
                  <a:srgbClr val="000000"/>
                </a:solidFill>
                <a:cs typeface="HP Simplified" pitchFamily="34" charset="0"/>
              </a:rPr>
              <a:t>   Request		   Incident		    Problem		      Change		 </a:t>
            </a:r>
            <a:r>
              <a:rPr lang="en-US" sz="1867" dirty="0" smtClean="0">
                <a:solidFill>
                  <a:srgbClr val="000000"/>
                </a:solidFill>
                <a:cs typeface="HP Simplified" pitchFamily="34" charset="0"/>
              </a:rPr>
              <a:t>  Release                </a:t>
            </a:r>
            <a:r>
              <a:rPr lang="en-US" sz="1867" dirty="0">
                <a:solidFill>
                  <a:srgbClr val="000000"/>
                </a:solidFill>
                <a:cs typeface="HP Simplified" pitchFamily="34" charset="0"/>
              </a:rPr>
              <a:t>CIs		     </a:t>
            </a:r>
            <a:r>
              <a:rPr lang="en-US" sz="1867" dirty="0" smtClean="0">
                <a:solidFill>
                  <a:srgbClr val="000000"/>
                </a:solidFill>
                <a:cs typeface="HP Simplified" pitchFamily="34" charset="0"/>
              </a:rPr>
              <a:t>       </a:t>
            </a:r>
            <a:r>
              <a:rPr lang="en-US" sz="1867" dirty="0">
                <a:solidFill>
                  <a:srgbClr val="000000"/>
                </a:solidFill>
                <a:cs typeface="HP Simplified" pitchFamily="34" charset="0"/>
              </a:rPr>
              <a:t>Knowledge</a:t>
            </a:r>
          </a:p>
        </p:txBody>
      </p:sp>
      <p:pic>
        <p:nvPicPr>
          <p:cNvPr id="11" name="Picture 10"/>
          <p:cNvPicPr>
            <a:picLocks noChangeAspect="1"/>
          </p:cNvPicPr>
          <p:nvPr/>
        </p:nvPicPr>
        <p:blipFill>
          <a:blip r:embed="rId3"/>
          <a:stretch>
            <a:fillRect/>
          </a:stretch>
        </p:blipFill>
        <p:spPr>
          <a:xfrm>
            <a:off x="74846" y="1390288"/>
            <a:ext cx="1658841" cy="4263789"/>
          </a:xfrm>
          <a:prstGeom prst="rect">
            <a:avLst/>
          </a:prstGeom>
        </p:spPr>
      </p:pic>
      <p:pic>
        <p:nvPicPr>
          <p:cNvPr id="12" name="Picture 11"/>
          <p:cNvPicPr>
            <a:picLocks noChangeAspect="1"/>
          </p:cNvPicPr>
          <p:nvPr/>
        </p:nvPicPr>
        <p:blipFill>
          <a:blip r:embed="rId4"/>
          <a:stretch>
            <a:fillRect/>
          </a:stretch>
        </p:blipFill>
        <p:spPr>
          <a:xfrm>
            <a:off x="1733687" y="1961309"/>
            <a:ext cx="1784292" cy="3715055"/>
          </a:xfrm>
          <a:prstGeom prst="rect">
            <a:avLst/>
          </a:prstGeom>
        </p:spPr>
      </p:pic>
      <p:pic>
        <p:nvPicPr>
          <p:cNvPr id="13" name="Picture 12"/>
          <p:cNvPicPr>
            <a:picLocks noChangeAspect="1"/>
          </p:cNvPicPr>
          <p:nvPr/>
        </p:nvPicPr>
        <p:blipFill>
          <a:blip r:embed="rId5"/>
          <a:stretch>
            <a:fillRect/>
          </a:stretch>
        </p:blipFill>
        <p:spPr>
          <a:xfrm>
            <a:off x="3517979" y="2280904"/>
            <a:ext cx="1810911" cy="3395459"/>
          </a:xfrm>
          <a:prstGeom prst="rect">
            <a:avLst/>
          </a:prstGeom>
        </p:spPr>
      </p:pic>
      <p:pic>
        <p:nvPicPr>
          <p:cNvPr id="14" name="Picture 13"/>
          <p:cNvPicPr>
            <a:picLocks noChangeAspect="1"/>
          </p:cNvPicPr>
          <p:nvPr/>
        </p:nvPicPr>
        <p:blipFill>
          <a:blip r:embed="rId6"/>
          <a:stretch>
            <a:fillRect/>
          </a:stretch>
        </p:blipFill>
        <p:spPr>
          <a:xfrm>
            <a:off x="5304501" y="1700896"/>
            <a:ext cx="1880095" cy="3975467"/>
          </a:xfrm>
          <a:prstGeom prst="rect">
            <a:avLst/>
          </a:prstGeom>
        </p:spPr>
      </p:pic>
      <p:pic>
        <p:nvPicPr>
          <p:cNvPr id="15" name="Picture 14"/>
          <p:cNvPicPr>
            <a:picLocks noChangeAspect="1"/>
          </p:cNvPicPr>
          <p:nvPr/>
        </p:nvPicPr>
        <p:blipFill>
          <a:blip r:embed="rId7"/>
          <a:stretch>
            <a:fillRect/>
          </a:stretch>
        </p:blipFill>
        <p:spPr>
          <a:xfrm>
            <a:off x="8568896" y="1475996"/>
            <a:ext cx="1792473" cy="4189225"/>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t>25</a:t>
            </a:fld>
            <a:endParaRPr lang="en-US"/>
          </a:p>
        </p:txBody>
      </p:sp>
      <p:sp>
        <p:nvSpPr>
          <p:cNvPr id="2" name="TextBox 1"/>
          <p:cNvSpPr txBox="1"/>
          <p:nvPr/>
        </p:nvSpPr>
        <p:spPr>
          <a:xfrm>
            <a:off x="537320" y="2641600"/>
            <a:ext cx="999379" cy="241300"/>
          </a:xfrm>
          <a:prstGeom prst="rect">
            <a:avLst/>
          </a:prstGeom>
        </p:spPr>
        <p:txBody>
          <a:bodyPr vert="horz" wrap="none" lIns="0" tIns="0" rIns="0" bIns="0" rtlCol="0">
            <a:normAutofit fontScale="77500" lnSpcReduction="20000"/>
          </a:bodyPr>
          <a:lstStyle/>
          <a:p>
            <a:pPr marL="0" indent="0">
              <a:spcAft>
                <a:spcPts val="1800"/>
              </a:spcAft>
              <a:buNone/>
            </a:pPr>
            <a:endParaRPr lang="en-US" sz="2400" dirty="0"/>
          </a:p>
        </p:txBody>
      </p:sp>
      <p:sp>
        <p:nvSpPr>
          <p:cNvPr id="7" name="TextBox 6"/>
          <p:cNvSpPr txBox="1"/>
          <p:nvPr/>
        </p:nvSpPr>
        <p:spPr>
          <a:xfrm>
            <a:off x="414337" y="2661920"/>
            <a:ext cx="914400" cy="241300"/>
          </a:xfrm>
          <a:prstGeom prst="rect">
            <a:avLst/>
          </a:prstGeom>
          <a:solidFill>
            <a:schemeClr val="bg2">
              <a:lumMod val="20000"/>
              <a:lumOff val="80000"/>
            </a:schemeClr>
          </a:solidFill>
        </p:spPr>
        <p:txBody>
          <a:bodyPr vert="horz" wrap="none" lIns="0" tIns="0" rIns="0" bIns="0" rtlCol="0">
            <a:normAutofit/>
          </a:bodyPr>
          <a:lstStyle/>
          <a:p>
            <a:pPr marL="0" indent="0">
              <a:spcAft>
                <a:spcPts val="1800"/>
              </a:spcAft>
              <a:buNone/>
            </a:pPr>
            <a:r>
              <a:rPr lang="en-US" sz="1200" dirty="0" smtClean="0">
                <a:solidFill>
                  <a:schemeClr val="bg2">
                    <a:lumMod val="75000"/>
                  </a:schemeClr>
                </a:solidFill>
              </a:rPr>
              <a:t>Targets</a:t>
            </a:r>
            <a:endParaRPr lang="en-US" sz="1200" dirty="0">
              <a:solidFill>
                <a:schemeClr val="bg2">
                  <a:lumMod val="75000"/>
                </a:schemeClr>
              </a:solidFill>
            </a:endParaRPr>
          </a:p>
        </p:txBody>
      </p:sp>
      <p:sp>
        <p:nvSpPr>
          <p:cNvPr id="16" name="TextBox 15"/>
          <p:cNvSpPr txBox="1"/>
          <p:nvPr/>
        </p:nvSpPr>
        <p:spPr>
          <a:xfrm>
            <a:off x="2107526" y="3340979"/>
            <a:ext cx="914400" cy="241300"/>
          </a:xfrm>
          <a:prstGeom prst="rect">
            <a:avLst/>
          </a:prstGeom>
          <a:solidFill>
            <a:schemeClr val="bg2">
              <a:lumMod val="20000"/>
              <a:lumOff val="80000"/>
            </a:schemeClr>
          </a:solidFill>
        </p:spPr>
        <p:txBody>
          <a:bodyPr vert="horz" wrap="none" lIns="0" tIns="0" rIns="0" bIns="0" rtlCol="0">
            <a:normAutofit/>
          </a:bodyPr>
          <a:lstStyle/>
          <a:p>
            <a:pPr marL="0" indent="0">
              <a:spcAft>
                <a:spcPts val="1800"/>
              </a:spcAft>
              <a:buNone/>
            </a:pPr>
            <a:r>
              <a:rPr lang="en-US" sz="1200" dirty="0" smtClean="0">
                <a:solidFill>
                  <a:schemeClr val="bg2">
                    <a:lumMod val="75000"/>
                  </a:schemeClr>
                </a:solidFill>
              </a:rPr>
              <a:t>Targets</a:t>
            </a:r>
            <a:endParaRPr lang="en-US" sz="1200" dirty="0">
              <a:solidFill>
                <a:schemeClr val="bg2">
                  <a:lumMod val="75000"/>
                </a:schemeClr>
              </a:solidFill>
            </a:endParaRPr>
          </a:p>
        </p:txBody>
      </p:sp>
      <p:pic>
        <p:nvPicPr>
          <p:cNvPr id="8" name="Picture 7"/>
          <p:cNvPicPr>
            <a:picLocks noChangeAspect="1"/>
          </p:cNvPicPr>
          <p:nvPr/>
        </p:nvPicPr>
        <p:blipFill>
          <a:blip r:embed="rId8"/>
          <a:stretch>
            <a:fillRect/>
          </a:stretch>
        </p:blipFill>
        <p:spPr>
          <a:xfrm>
            <a:off x="10369711" y="2768600"/>
            <a:ext cx="1683997" cy="2917596"/>
          </a:xfrm>
          <a:prstGeom prst="rect">
            <a:avLst/>
          </a:prstGeom>
          <a:solidFill>
            <a:schemeClr val="bg2">
              <a:lumMod val="60000"/>
              <a:lumOff val="40000"/>
            </a:schemeClr>
          </a:solidFill>
          <a:ln>
            <a:solidFill>
              <a:schemeClr val="tx1"/>
            </a:solidFill>
          </a:ln>
        </p:spPr>
      </p:pic>
      <p:pic>
        <p:nvPicPr>
          <p:cNvPr id="9" name="Picture 8"/>
          <p:cNvPicPr>
            <a:picLocks noChangeAspect="1"/>
          </p:cNvPicPr>
          <p:nvPr/>
        </p:nvPicPr>
        <p:blipFill>
          <a:blip r:embed="rId9"/>
          <a:stretch>
            <a:fillRect/>
          </a:stretch>
        </p:blipFill>
        <p:spPr>
          <a:xfrm>
            <a:off x="6981446" y="1555521"/>
            <a:ext cx="1657350" cy="4105275"/>
          </a:xfrm>
          <a:prstGeom prst="rect">
            <a:avLst/>
          </a:prstGeom>
          <a:ln>
            <a:solidFill>
              <a:schemeClr val="tx1"/>
            </a:solidFill>
          </a:ln>
        </p:spPr>
      </p:pic>
    </p:spTree>
    <p:extLst>
      <p:ext uri="{BB962C8B-B14F-4D97-AF65-F5344CB8AC3E}">
        <p14:creationId xmlns:p14="http://schemas.microsoft.com/office/powerpoint/2010/main" val="42460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Productivity Features</a:t>
            </a:r>
            <a:endParaRPr lang="en-US" dirty="0"/>
          </a:p>
        </p:txBody>
      </p:sp>
      <p:sp>
        <p:nvSpPr>
          <p:cNvPr id="2" name="Subtitle 1"/>
          <p:cNvSpPr>
            <a:spLocks noGrp="1"/>
          </p:cNvSpPr>
          <p:nvPr>
            <p:ph type="body" sz="quarter" idx="13"/>
          </p:nvPr>
        </p:nvSpPr>
        <p:spPr/>
        <p:txBody>
          <a:bodyPr/>
          <a:lstStyle/>
          <a:p>
            <a:r>
              <a:rPr lang="en-US" dirty="0" smtClean="0"/>
              <a:t>Record Detail View</a:t>
            </a:r>
            <a:endParaRPr lang="en-US" dirty="0"/>
          </a:p>
        </p:txBody>
      </p:sp>
      <p:sp>
        <p:nvSpPr>
          <p:cNvPr id="4" name="Content Placeholder 3"/>
          <p:cNvSpPr>
            <a:spLocks noGrp="1"/>
          </p:cNvSpPr>
          <p:nvPr>
            <p:ph idx="1"/>
          </p:nvPr>
        </p:nvSpPr>
        <p:spPr/>
        <p:txBody>
          <a:bodyPr>
            <a:normAutofit fontScale="77500" lnSpcReduction="20000"/>
          </a:bodyPr>
          <a:lstStyle/>
          <a:p>
            <a:pPr marL="0" indent="0">
              <a:buNone/>
            </a:pPr>
            <a:r>
              <a:rPr lang="en-US" sz="2133" b="1" dirty="0"/>
              <a:t>Hierarchical categorization selection widget</a:t>
            </a:r>
          </a:p>
          <a:p>
            <a:pPr marL="228594" lvl="1" indent="0">
              <a:buNone/>
            </a:pPr>
            <a:r>
              <a:rPr lang="en-US" sz="1867" dirty="0"/>
              <a:t>Benefit:  Much quicker population of category hierarchy for reporting</a:t>
            </a:r>
          </a:p>
          <a:p>
            <a:pPr marL="0" indent="0">
              <a:buNone/>
            </a:pPr>
            <a:r>
              <a:rPr lang="en-US" sz="2133" b="1" dirty="0"/>
              <a:t>Type ahead and case insensitive field population</a:t>
            </a:r>
          </a:p>
          <a:p>
            <a:pPr marL="228594" lvl="1" indent="0">
              <a:buNone/>
            </a:pPr>
            <a:r>
              <a:rPr lang="en-US" sz="1867" dirty="0"/>
              <a:t>Benefit: quicker field population</a:t>
            </a:r>
          </a:p>
          <a:p>
            <a:pPr marL="0" indent="0">
              <a:buNone/>
            </a:pPr>
            <a:r>
              <a:rPr lang="en-US" sz="2133" b="1" dirty="0"/>
              <a:t>Record change indicators</a:t>
            </a:r>
          </a:p>
          <a:p>
            <a:pPr marL="228594" lvl="1" indent="0">
              <a:buNone/>
            </a:pPr>
            <a:r>
              <a:rPr lang="en-US" sz="1867" dirty="0"/>
              <a:t>Benefit:  Changes to a record can be seen at a glance (* on the Tab)</a:t>
            </a:r>
          </a:p>
          <a:p>
            <a:pPr marL="0" indent="0">
              <a:buNone/>
            </a:pPr>
            <a:r>
              <a:rPr lang="en-US" sz="2133" b="1" dirty="0"/>
              <a:t>Visual indicators to inform and pinpoint action</a:t>
            </a:r>
          </a:p>
          <a:p>
            <a:pPr marL="228594" lvl="1" indent="0">
              <a:buNone/>
            </a:pPr>
            <a:r>
              <a:rPr lang="en-US" sz="1867" dirty="0"/>
              <a:t>Benefit:  Ensure validation and modifications are visible</a:t>
            </a:r>
          </a:p>
          <a:p>
            <a:pPr marL="0" indent="0">
              <a:buNone/>
            </a:pPr>
            <a:r>
              <a:rPr lang="en-US" sz="2133" b="1" dirty="0"/>
              <a:t>Tabs and Sections</a:t>
            </a:r>
          </a:p>
          <a:p>
            <a:pPr marL="228594" lvl="1" indent="0">
              <a:buNone/>
            </a:pPr>
            <a:r>
              <a:rPr lang="en-US" sz="1867" dirty="0"/>
              <a:t>Benefit: Navigate easily to get the information needed</a:t>
            </a:r>
          </a:p>
          <a:p>
            <a:pPr marL="0" indent="0">
              <a:buNone/>
            </a:pPr>
            <a:r>
              <a:rPr lang="en-US" sz="2133" b="1" dirty="0"/>
              <a:t>Metaphases and Lifecycle Widget</a:t>
            </a:r>
          </a:p>
          <a:p>
            <a:pPr marL="228594" lvl="1" indent="0">
              <a:buNone/>
            </a:pPr>
            <a:r>
              <a:rPr lang="en-US" sz="1867" dirty="0"/>
              <a:t>Benefit:  Quick view of the current state of the record in it’s lifecycle along with quick access context appropriate lifecycle actions</a:t>
            </a:r>
          </a:p>
          <a:p>
            <a:pPr marL="0" indent="0">
              <a:buNone/>
            </a:pPr>
            <a:r>
              <a:rPr lang="en-US" sz="2133" b="1" dirty="0"/>
              <a:t>Record counts for attachments, related records, related CIs</a:t>
            </a:r>
          </a:p>
          <a:p>
            <a:pPr marL="228594" lvl="1" indent="0">
              <a:buNone/>
            </a:pPr>
            <a:r>
              <a:rPr lang="en-US" sz="1867" dirty="0"/>
              <a:t>Benefit:  Can tell at a glance if the tab contains data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709" y="1584962"/>
            <a:ext cx="4389119" cy="2926079"/>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26</a:t>
            </a:fld>
            <a:endParaRPr lang="en-US"/>
          </a:p>
        </p:txBody>
      </p:sp>
    </p:spTree>
    <p:extLst>
      <p:ext uri="{BB962C8B-B14F-4D97-AF65-F5344CB8AC3E}">
        <p14:creationId xmlns:p14="http://schemas.microsoft.com/office/powerpoint/2010/main" val="32568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361489"/>
            <a:ext cx="10969943" cy="411480"/>
          </a:xfrm>
        </p:spPr>
        <p:txBody>
          <a:bodyPr/>
          <a:lstStyle/>
          <a:p>
            <a:r>
              <a:rPr lang="en-US" dirty="0" smtClean="0"/>
              <a:t>Smart suggestions for Service and Offering</a:t>
            </a:r>
            <a:endParaRPr lang="en-US" dirty="0"/>
          </a:p>
        </p:txBody>
      </p:sp>
      <p:sp>
        <p:nvSpPr>
          <p:cNvPr id="3" name="Text Placeholder 2"/>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27</a:t>
            </a:fld>
            <a:endParaRPr lang="en-US"/>
          </a:p>
        </p:txBody>
      </p:sp>
      <p:pic>
        <p:nvPicPr>
          <p:cNvPr id="1027"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2" y="1124740"/>
            <a:ext cx="7635875" cy="351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2" y="4800781"/>
            <a:ext cx="7947184" cy="196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09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Relationships</a:t>
            </a:r>
            <a:r>
              <a:rPr lang="fr-FR" dirty="0" smtClean="0"/>
              <a:t> </a:t>
            </a:r>
            <a:r>
              <a:rPr lang="en-US" dirty="0" smtClean="0"/>
              <a:t>between</a:t>
            </a:r>
            <a:r>
              <a:rPr lang="fr-FR" dirty="0" smtClean="0"/>
              <a:t> </a:t>
            </a:r>
            <a:r>
              <a:rPr lang="en-US" dirty="0" smtClean="0"/>
              <a:t>Records</a:t>
            </a:r>
            <a:endParaRPr lang="en-US" dirty="0"/>
          </a:p>
        </p:txBody>
      </p:sp>
      <p:sp>
        <p:nvSpPr>
          <p:cNvPr id="9" name="Text Placeholder 8"/>
          <p:cNvSpPr>
            <a:spLocks noGrp="1"/>
          </p:cNvSpPr>
          <p:nvPr>
            <p:ph type="body" sz="quarter" idx="13"/>
          </p:nvPr>
        </p:nvSpPr>
        <p:spPr>
          <a:xfrm>
            <a:off x="950977" y="1087119"/>
            <a:ext cx="7913624" cy="418375"/>
          </a:xfrm>
        </p:spPr>
        <p:txBody>
          <a:bodyPr/>
          <a:lstStyle/>
          <a:p>
            <a:r>
              <a:rPr lang="en-US" dirty="0" smtClean="0"/>
              <a:t>Add relationships with More menu on Record Details or Add button on Related Records tab</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pPr/>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29989"/>
              </p:ext>
            </p:extLst>
          </p:nvPr>
        </p:nvGraphicFramePr>
        <p:xfrm>
          <a:off x="503921" y="2509896"/>
          <a:ext cx="11295597" cy="4048760"/>
        </p:xfrm>
        <a:graphic>
          <a:graphicData uri="http://schemas.openxmlformats.org/drawingml/2006/table">
            <a:tbl>
              <a:tblPr firstRow="1" bandRow="1">
                <a:tableStyleId>{5C22544A-7EE6-4342-B048-85BDC9FD1C3A}</a:tableStyleId>
              </a:tblPr>
              <a:tblGrid>
                <a:gridCol w="975002"/>
                <a:gridCol w="2008595"/>
                <a:gridCol w="1662400"/>
                <a:gridCol w="1662400"/>
                <a:gridCol w="1662400"/>
                <a:gridCol w="1662400"/>
                <a:gridCol w="1662400"/>
              </a:tblGrid>
              <a:tr h="475005">
                <a:tc>
                  <a:txBody>
                    <a:bodyPr/>
                    <a:lstStyle/>
                    <a:p>
                      <a:endParaRPr lang="en-US" sz="1200" b="1" noProof="0" dirty="0">
                        <a:solidFill>
                          <a:schemeClr val="bg1"/>
                        </a:solidFill>
                      </a:endParaRPr>
                    </a:p>
                  </a:txBody>
                  <a:tcPr marL="121920" marR="121920" marT="60960" marB="60960"/>
                </a:tc>
                <a:tc>
                  <a:txBody>
                    <a:bodyPr/>
                    <a:lstStyle/>
                    <a:p>
                      <a:pPr algn="ctr"/>
                      <a:r>
                        <a:rPr lang="en-US" sz="1400" noProof="0" dirty="0" smtClean="0"/>
                        <a:t>Request</a:t>
                      </a:r>
                      <a:endParaRPr lang="en-US" sz="1400" b="1" noProof="0" dirty="0">
                        <a:solidFill>
                          <a:schemeClr val="bg1"/>
                        </a:solidFill>
                      </a:endParaRPr>
                    </a:p>
                  </a:txBody>
                  <a:tcPr marL="121920" marR="121920" marT="60960" marB="60960" anchor="ctr"/>
                </a:tc>
                <a:tc>
                  <a:txBody>
                    <a:bodyPr/>
                    <a:lstStyle/>
                    <a:p>
                      <a:pPr algn="ctr"/>
                      <a:r>
                        <a:rPr lang="en-US" sz="1400" noProof="0" dirty="0" smtClean="0"/>
                        <a:t>Incident</a:t>
                      </a:r>
                      <a:endParaRPr lang="en-US" sz="1400" b="1" noProof="0" dirty="0">
                        <a:solidFill>
                          <a:schemeClr val="bg1"/>
                        </a:solidFill>
                      </a:endParaRPr>
                    </a:p>
                  </a:txBody>
                  <a:tcPr marL="121920" marR="121920" marT="60960" marB="60960" anchor="ctr"/>
                </a:tc>
                <a:tc>
                  <a:txBody>
                    <a:bodyPr/>
                    <a:lstStyle/>
                    <a:p>
                      <a:pPr algn="ctr"/>
                      <a:r>
                        <a:rPr lang="en-US" sz="1400" noProof="0" dirty="0" smtClean="0"/>
                        <a:t>Problem</a:t>
                      </a:r>
                      <a:endParaRPr lang="en-US" sz="1400" b="1" noProof="0" dirty="0">
                        <a:solidFill>
                          <a:schemeClr val="bg1"/>
                        </a:solidFill>
                      </a:endParaRPr>
                    </a:p>
                  </a:txBody>
                  <a:tcPr marL="121920" marR="121920" marT="60960" marB="60960" anchor="ctr"/>
                </a:tc>
                <a:tc>
                  <a:txBody>
                    <a:bodyPr/>
                    <a:lstStyle/>
                    <a:p>
                      <a:pPr algn="ctr"/>
                      <a:r>
                        <a:rPr lang="en-US" sz="1400" noProof="0" dirty="0" smtClean="0"/>
                        <a:t>Change</a:t>
                      </a:r>
                      <a:endParaRPr lang="en-US" sz="1400" b="1" noProof="0" dirty="0">
                        <a:solidFill>
                          <a:schemeClr val="bg1"/>
                        </a:solidFill>
                      </a:endParaRPr>
                    </a:p>
                  </a:txBody>
                  <a:tcPr marL="121920" marR="121920" marT="60960" marB="60960" anchor="ctr"/>
                </a:tc>
                <a:tc>
                  <a:txBody>
                    <a:bodyPr/>
                    <a:lstStyle/>
                    <a:p>
                      <a:pPr algn="ctr"/>
                      <a:r>
                        <a:rPr lang="en-US" sz="1400" noProof="0" dirty="0" smtClean="0"/>
                        <a:t>Release</a:t>
                      </a:r>
                      <a:endParaRPr lang="en-US" sz="1400" b="1" noProof="0" dirty="0">
                        <a:solidFill>
                          <a:schemeClr val="bg1"/>
                        </a:solidFill>
                      </a:endParaRPr>
                    </a:p>
                  </a:txBody>
                  <a:tcPr marL="121920" marR="121920" marT="60960" marB="60960" anchor="ctr"/>
                </a:tc>
                <a:tc>
                  <a:txBody>
                    <a:bodyPr/>
                    <a:lstStyle/>
                    <a:p>
                      <a:pPr algn="ctr"/>
                      <a:r>
                        <a:rPr lang="en-US" sz="1400" noProof="0" dirty="0" smtClean="0"/>
                        <a:t>Other</a:t>
                      </a:r>
                      <a:endParaRPr lang="en-US" sz="1400" b="1" noProof="0" dirty="0">
                        <a:solidFill>
                          <a:schemeClr val="bg1"/>
                        </a:solidFill>
                      </a:endParaRPr>
                    </a:p>
                  </a:txBody>
                  <a:tcPr marL="121920" marR="121920" marT="60960" marB="60960" anchor="ctr"/>
                </a:tc>
              </a:tr>
              <a:tr h="894080">
                <a:tc>
                  <a:txBody>
                    <a:bodyPr/>
                    <a:lstStyle/>
                    <a:p>
                      <a:r>
                        <a:rPr lang="en-US" sz="1400" noProof="0" dirty="0" smtClean="0"/>
                        <a:t>Offering</a:t>
                      </a:r>
                      <a:endParaRPr lang="en-US" sz="1400" b="1" noProof="0" dirty="0">
                        <a:solidFill>
                          <a:schemeClr val="bg1"/>
                        </a:solidFill>
                      </a:endParaRPr>
                    </a:p>
                  </a:txBody>
                  <a:tcPr marL="121920" marR="121920" marT="60960" marB="60960" anchor="ctr"/>
                </a:tc>
                <a:tc>
                  <a:txBody>
                    <a:bodyPr/>
                    <a:lstStyle/>
                    <a:p>
                      <a:pPr algn="ctr" fontAlgn="ctr"/>
                      <a:r>
                        <a:rPr lang="en-US" sz="1500" u="none" strike="noStrike" noProof="0" dirty="0">
                          <a:effectLst/>
                        </a:rPr>
                        <a:t>Create Support Request from Support Offering</a:t>
                      </a:r>
                      <a:br>
                        <a:rPr lang="en-US" sz="1500" u="none" strike="noStrike" noProof="0" dirty="0">
                          <a:effectLst/>
                        </a:rPr>
                      </a:br>
                      <a:r>
                        <a:rPr lang="en-US" sz="1500" u="none" strike="noStrike" noProof="0" dirty="0">
                          <a:effectLst/>
                        </a:rPr>
                        <a:t>Create Service Request from Service Offering</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endParaRPr lang="en-US" sz="1500" b="0" i="0" u="none" strike="noStrike" noProof="0" dirty="0">
                        <a:solidFill>
                          <a:srgbClr val="000000"/>
                        </a:solidFill>
                        <a:effectLst/>
                        <a:latin typeface="Calibri" panose="020F0502020204030204" pitchFamily="34" charset="0"/>
                      </a:endParaRPr>
                    </a:p>
                  </a:txBody>
                  <a:tcPr marL="0" marR="0" marT="0" marB="0" anchor="ctr"/>
                </a:tc>
              </a:tr>
              <a:tr h="591379">
                <a:tc>
                  <a:txBody>
                    <a:bodyPr/>
                    <a:lstStyle/>
                    <a:p>
                      <a:r>
                        <a:rPr lang="en-US" sz="1400" noProof="0" dirty="0" smtClean="0"/>
                        <a:t>Request</a:t>
                      </a:r>
                      <a:endParaRPr lang="en-US" sz="1400" b="1" noProof="0" dirty="0">
                        <a:solidFill>
                          <a:schemeClr val="bg1"/>
                        </a:solidFill>
                      </a:endParaRPr>
                    </a:p>
                  </a:txBody>
                  <a:tcPr marL="121920" marR="121920" marT="60960" marB="6096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Incident from Request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r>
                        <a:rPr lang="en-US" sz="1500" u="none" strike="noStrike" noProof="0" dirty="0" smtClean="0">
                          <a:effectLst/>
                        </a:rPr>
                        <a:t>Create Change from Request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smtClean="0">
                          <a:effectLst/>
                        </a:rPr>
                        <a:t>Create article, idea</a:t>
                      </a:r>
                      <a:endParaRPr lang="en-US" sz="1500" b="0" i="0" u="none" strike="noStrike" noProof="0" dirty="0">
                        <a:solidFill>
                          <a:srgbClr val="000000"/>
                        </a:solidFill>
                        <a:effectLst/>
                        <a:latin typeface="Calibri" panose="020F0502020204030204" pitchFamily="34" charset="0"/>
                      </a:endParaRPr>
                    </a:p>
                  </a:txBody>
                  <a:tcPr marL="0" marR="0" marT="0" marB="0" anchor="ctr"/>
                </a:tc>
              </a:tr>
              <a:tr h="790797">
                <a:tc>
                  <a:txBody>
                    <a:bodyPr/>
                    <a:lstStyle/>
                    <a:p>
                      <a:r>
                        <a:rPr lang="en-US" sz="1400" noProof="0" dirty="0" smtClean="0"/>
                        <a:t>Incident</a:t>
                      </a:r>
                      <a:endParaRPr lang="en-US" sz="1400" b="1" noProof="0" dirty="0">
                        <a:solidFill>
                          <a:schemeClr val="bg1"/>
                        </a:solidFill>
                      </a:endParaRPr>
                    </a:p>
                  </a:txBody>
                  <a:tcPr marL="121920" marR="121920" marT="60960" marB="60960" anchor="ctr"/>
                </a:tc>
                <a:tc>
                  <a:txBody>
                    <a:bodyPr/>
                    <a:lstStyle/>
                    <a:p>
                      <a:pPr algn="ctr" fontAlgn="ctr"/>
                      <a:r>
                        <a:rPr lang="en-US" sz="1500" u="none" strike="noStrike" noProof="0" dirty="0">
                          <a:effectLst/>
                        </a:rPr>
                        <a:t>Create Request from Incident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Incident from Incident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Problem from Incident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Change from Incident</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smtClean="0">
                          <a:effectLst/>
                        </a:rPr>
                        <a:t>Create article,</a:t>
                      </a:r>
                      <a:r>
                        <a:rPr lang="en-US" sz="1500" u="none" strike="noStrike" baseline="0" noProof="0" dirty="0" smtClean="0">
                          <a:effectLst/>
                        </a:rPr>
                        <a:t> news</a:t>
                      </a:r>
                      <a:endParaRPr lang="en-US" sz="1500" b="0" i="0" u="none" strike="noStrike" noProof="0" dirty="0">
                        <a:solidFill>
                          <a:srgbClr val="000000"/>
                        </a:solidFill>
                        <a:effectLst/>
                        <a:latin typeface="Calibri" panose="020F0502020204030204" pitchFamily="34" charset="0"/>
                      </a:endParaRPr>
                    </a:p>
                  </a:txBody>
                  <a:tcPr marL="0" marR="0" marT="0" marB="0" anchor="ctr"/>
                </a:tc>
              </a:tr>
              <a:tr h="591379">
                <a:tc>
                  <a:txBody>
                    <a:bodyPr/>
                    <a:lstStyle/>
                    <a:p>
                      <a:r>
                        <a:rPr lang="en-US" sz="1400" noProof="0" dirty="0" smtClean="0"/>
                        <a:t>Problem</a:t>
                      </a:r>
                      <a:endParaRPr lang="en-US" sz="1400" b="1" noProof="0" dirty="0">
                        <a:solidFill>
                          <a:schemeClr val="bg1"/>
                        </a:solidFill>
                      </a:endParaRPr>
                    </a:p>
                  </a:txBody>
                  <a:tcPr marL="121920" marR="121920" marT="60960" marB="6096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Change from Problem</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smtClean="0">
                          <a:effectLst/>
                        </a:rPr>
                        <a:t>Create article</a:t>
                      </a:r>
                      <a:r>
                        <a:rPr lang="en-US" sz="1500" u="none" strike="noStrike" baseline="0" noProof="0" dirty="0" smtClean="0">
                          <a:effectLst/>
                        </a:rPr>
                        <a:t>, news</a:t>
                      </a:r>
                      <a:endParaRPr lang="en-US" sz="1500" b="0" i="0" u="none" strike="noStrike" noProof="0" dirty="0">
                        <a:solidFill>
                          <a:srgbClr val="000000"/>
                        </a:solidFill>
                        <a:effectLst/>
                        <a:latin typeface="Calibri" panose="020F0502020204030204" pitchFamily="34" charset="0"/>
                      </a:endParaRPr>
                    </a:p>
                  </a:txBody>
                  <a:tcPr marL="0" marR="0" marT="0" marB="0" anchor="ctr"/>
                </a:tc>
              </a:tr>
              <a:tr h="670560">
                <a:tc>
                  <a:txBody>
                    <a:bodyPr/>
                    <a:lstStyle/>
                    <a:p>
                      <a:r>
                        <a:rPr lang="en-US" sz="1400" noProof="0" dirty="0" smtClean="0"/>
                        <a:t>Change</a:t>
                      </a:r>
                      <a:endParaRPr lang="en-US" sz="1400" b="1" noProof="0" dirty="0">
                        <a:solidFill>
                          <a:schemeClr val="bg1"/>
                        </a:solidFill>
                      </a:endParaRPr>
                    </a:p>
                  </a:txBody>
                  <a:tcPr marL="121920" marR="121920" marT="60960" marB="6096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Incident from Change</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 </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Change from Change</a:t>
                      </a:r>
                      <a:br>
                        <a:rPr lang="en-US" sz="1500" u="none" strike="noStrike" noProof="0" dirty="0">
                          <a:effectLst/>
                        </a:rPr>
                      </a:br>
                      <a:r>
                        <a:rPr lang="en-US" sz="1500" u="none" strike="noStrike" noProof="0" dirty="0">
                          <a:effectLst/>
                        </a:rPr>
                        <a:t>Clone Change</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a:effectLst/>
                        </a:rPr>
                        <a:t>Create Release from Change</a:t>
                      </a:r>
                      <a:endParaRPr lang="en-US" sz="1500" b="0" i="0" u="none" strike="noStrike" noProof="0" dirty="0">
                        <a:solidFill>
                          <a:srgbClr val="000000"/>
                        </a:solidFill>
                        <a:effectLst/>
                        <a:latin typeface="Calibri" panose="020F0502020204030204" pitchFamily="34" charset="0"/>
                      </a:endParaRPr>
                    </a:p>
                  </a:txBody>
                  <a:tcPr marL="0" marR="0" marT="0" marB="0" anchor="ctr"/>
                </a:tc>
                <a:tc>
                  <a:txBody>
                    <a:bodyPr/>
                    <a:lstStyle/>
                    <a:p>
                      <a:pPr algn="ctr" fontAlgn="ctr"/>
                      <a:r>
                        <a:rPr lang="en-US" sz="1500" u="none" strike="noStrike" noProof="0" dirty="0" smtClean="0">
                          <a:effectLst/>
                        </a:rPr>
                        <a:t>Create</a:t>
                      </a:r>
                      <a:r>
                        <a:rPr lang="en-US" sz="1500" u="none" strike="noStrike" baseline="0" noProof="0" dirty="0" smtClean="0">
                          <a:effectLst/>
                        </a:rPr>
                        <a:t> article, news, project, program</a:t>
                      </a:r>
                      <a:endParaRPr lang="en-US" sz="1500" b="0" i="0" u="none" strike="noStrike" noProof="0" dirty="0">
                        <a:solidFill>
                          <a:srgbClr val="000000"/>
                        </a:solidFill>
                        <a:effectLst/>
                        <a:latin typeface="Calibri" panose="020F0502020204030204" pitchFamily="34" charset="0"/>
                      </a:endParaRPr>
                    </a:p>
                  </a:txBody>
                  <a:tcPr marL="0" marR="0" marT="0" marB="0" anchor="ctr"/>
                </a:tc>
              </a:tr>
            </a:tbl>
          </a:graphicData>
        </a:graphic>
      </p:graphicFrame>
      <p:pic>
        <p:nvPicPr>
          <p:cNvPr id="7" name="Picture 6"/>
          <p:cNvPicPr>
            <a:picLocks noChangeAspect="1"/>
          </p:cNvPicPr>
          <p:nvPr/>
        </p:nvPicPr>
        <p:blipFill>
          <a:blip r:embed="rId3"/>
          <a:stretch>
            <a:fillRect/>
          </a:stretch>
        </p:blipFill>
        <p:spPr>
          <a:xfrm>
            <a:off x="9111377" y="80273"/>
            <a:ext cx="2590039" cy="2429623"/>
          </a:xfrm>
          <a:prstGeom prst="rect">
            <a:avLst/>
          </a:prstGeom>
          <a:ln>
            <a:solidFill>
              <a:schemeClr val="tx1"/>
            </a:solidFill>
          </a:ln>
        </p:spPr>
      </p:pic>
    </p:spTree>
    <p:extLst>
      <p:ext uri="{BB962C8B-B14F-4D97-AF65-F5344CB8AC3E}">
        <p14:creationId xmlns:p14="http://schemas.microsoft.com/office/powerpoint/2010/main" val="121542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200673"/>
            <a:ext cx="10311765" cy="1080000"/>
          </a:xfrm>
        </p:spPr>
        <p:txBody>
          <a:bodyPr/>
          <a:lstStyle/>
          <a:p>
            <a:r>
              <a:rPr lang="en-US" dirty="0" smtClean="0"/>
              <a:t>Related Records tab</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29</a:t>
            </a:fld>
            <a:endParaRPr lang="en-US"/>
          </a:p>
        </p:txBody>
      </p:sp>
      <p:sp>
        <p:nvSpPr>
          <p:cNvPr id="5" name="Content Placeholder 3"/>
          <p:cNvSpPr>
            <a:spLocks noGrp="1"/>
          </p:cNvSpPr>
          <p:nvPr>
            <p:ph idx="1"/>
          </p:nvPr>
        </p:nvSpPr>
        <p:spPr>
          <a:xfrm>
            <a:off x="946786" y="825500"/>
            <a:ext cx="10311765" cy="5126038"/>
          </a:xfrm>
        </p:spPr>
        <p:txBody>
          <a:bodyPr/>
          <a:lstStyle/>
          <a:p>
            <a:pPr marL="0" indent="0">
              <a:lnSpc>
                <a:spcPct val="110000"/>
              </a:lnSpc>
              <a:buClr>
                <a:schemeClr val="bg1">
                  <a:lumMod val="50000"/>
                </a:schemeClr>
              </a:buClr>
              <a:buNone/>
            </a:pPr>
            <a:r>
              <a:rPr lang="en-US" dirty="0" smtClean="0">
                <a:latin typeface="+mn-lt"/>
              </a:rPr>
              <a:t>Two types </a:t>
            </a:r>
            <a:r>
              <a:rPr lang="en-US" dirty="0">
                <a:latin typeface="+mn-lt"/>
              </a:rPr>
              <a:t>of </a:t>
            </a:r>
            <a:r>
              <a:rPr lang="en-US" dirty="0" smtClean="0">
                <a:latin typeface="+mn-lt"/>
              </a:rPr>
              <a:t>relationships</a:t>
            </a:r>
          </a:p>
          <a:p>
            <a:pPr>
              <a:lnSpc>
                <a:spcPct val="110000"/>
              </a:lnSpc>
              <a:buClr>
                <a:schemeClr val="bg1">
                  <a:lumMod val="50000"/>
                </a:schemeClr>
              </a:buClr>
            </a:pPr>
            <a:r>
              <a:rPr lang="en-US" sz="1600" dirty="0"/>
              <a:t>Causes of the record are other events that triggered the current record. </a:t>
            </a:r>
          </a:p>
          <a:p>
            <a:pPr>
              <a:lnSpc>
                <a:spcPct val="110000"/>
              </a:lnSpc>
              <a:buClr>
                <a:schemeClr val="bg1">
                  <a:lumMod val="50000"/>
                </a:schemeClr>
              </a:buClr>
            </a:pPr>
            <a:r>
              <a:rPr lang="en-US" sz="1600" dirty="0"/>
              <a:t>Effects of the record are other events that are the result of the current record.</a:t>
            </a:r>
          </a:p>
        </p:txBody>
      </p:sp>
      <p:pic>
        <p:nvPicPr>
          <p:cNvPr id="6" name="Picture 5"/>
          <p:cNvPicPr>
            <a:picLocks noChangeAspect="1"/>
          </p:cNvPicPr>
          <p:nvPr/>
        </p:nvPicPr>
        <p:blipFill>
          <a:blip r:embed="rId2"/>
          <a:stretch>
            <a:fillRect/>
          </a:stretch>
        </p:blipFill>
        <p:spPr>
          <a:xfrm>
            <a:off x="757237" y="2197989"/>
            <a:ext cx="10372725" cy="4486275"/>
          </a:xfrm>
          <a:prstGeom prst="rect">
            <a:avLst/>
          </a:prstGeom>
        </p:spPr>
      </p:pic>
    </p:spTree>
    <p:extLst>
      <p:ext uri="{BB962C8B-B14F-4D97-AF65-F5344CB8AC3E}">
        <p14:creationId xmlns:p14="http://schemas.microsoft.com/office/powerpoint/2010/main" val="184976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 Service </a:t>
            </a:r>
            <a:r>
              <a:rPr lang="en-US" dirty="0"/>
              <a:t>Portal</a:t>
            </a:r>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80264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Plans and Approvals</a:t>
            </a:r>
          </a:p>
        </p:txBody>
      </p:sp>
      <p:sp>
        <p:nvSpPr>
          <p:cNvPr id="3" name="Slide Number Placeholder 2"/>
          <p:cNvSpPr>
            <a:spLocks noGrp="1"/>
          </p:cNvSpPr>
          <p:nvPr>
            <p:ph type="sldNum" sz="quarter" idx="4"/>
          </p:nvPr>
        </p:nvSpPr>
        <p:spPr/>
        <p:txBody>
          <a:bodyPr/>
          <a:lstStyle/>
          <a:p>
            <a:fld id="{B016F8AB-BCEA-4347-8BA6-BE776009BC89}" type="slidenum">
              <a:rPr lang="en-US" smtClean="0">
                <a:solidFill>
                  <a:srgbClr val="FFFFFF"/>
                </a:solidFill>
              </a:rPr>
              <a:pPr/>
              <a:t>30</a:t>
            </a:fld>
            <a:endParaRPr lang="en-US">
              <a:solidFill>
                <a:srgbClr val="FFFFFF"/>
              </a:solidFill>
            </a:endParaRP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282843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46786" y="226073"/>
            <a:ext cx="10311765" cy="1080000"/>
          </a:xfrm>
        </p:spPr>
        <p:txBody>
          <a:bodyPr/>
          <a:lstStyle/>
          <a:p>
            <a:r>
              <a:rPr lang="en-US" dirty="0" smtClean="0"/>
              <a:t>Tasks and Approval Inboxes</a:t>
            </a:r>
            <a:endParaRPr lang="en-US" dirty="0"/>
          </a:p>
        </p:txBody>
      </p:sp>
      <p:sp>
        <p:nvSpPr>
          <p:cNvPr id="15" name="Content Placeholder 7"/>
          <p:cNvSpPr>
            <a:spLocks noGrp="1"/>
          </p:cNvSpPr>
          <p:nvPr>
            <p:ph idx="1"/>
          </p:nvPr>
        </p:nvSpPr>
        <p:spPr>
          <a:xfrm>
            <a:off x="365760" y="1103999"/>
            <a:ext cx="4244340" cy="5305945"/>
          </a:xfrm>
        </p:spPr>
        <p:txBody>
          <a:bodyPr>
            <a:normAutofit lnSpcReduction="10000"/>
          </a:bodyPr>
          <a:lstStyle/>
          <a:p>
            <a:r>
              <a:rPr lang="en-US" sz="2133" dirty="0" smtClean="0"/>
              <a:t>Task Inbox</a:t>
            </a:r>
            <a:endParaRPr lang="en-US" sz="2133" dirty="0"/>
          </a:p>
          <a:p>
            <a:pPr lvl="1"/>
            <a:r>
              <a:rPr lang="en-US" sz="1867" dirty="0"/>
              <a:t>Integrated work management with unified TODO list</a:t>
            </a:r>
          </a:p>
          <a:p>
            <a:pPr lvl="1"/>
            <a:r>
              <a:rPr lang="en-US" sz="1867" dirty="0"/>
              <a:t>Preview of the task and its parent record</a:t>
            </a:r>
          </a:p>
          <a:p>
            <a:pPr lvl="1"/>
            <a:r>
              <a:rPr lang="en-US" sz="1867" dirty="0"/>
              <a:t>Agent can view tasks directly in the task execution view</a:t>
            </a:r>
          </a:p>
          <a:p>
            <a:pPr lvl="1"/>
            <a:endParaRPr lang="en-US" sz="1867" dirty="0" smtClean="0"/>
          </a:p>
          <a:p>
            <a:pPr lvl="1"/>
            <a:endParaRPr lang="en-US" sz="1867" dirty="0"/>
          </a:p>
          <a:p>
            <a:r>
              <a:rPr lang="en-US" sz="2133" dirty="0" smtClean="0"/>
              <a:t>Approvals Inbox</a:t>
            </a:r>
            <a:endParaRPr lang="en-US" sz="2133" dirty="0"/>
          </a:p>
          <a:p>
            <a:pPr lvl="1"/>
            <a:r>
              <a:rPr lang="en-US" sz="1867" dirty="0" smtClean="0"/>
              <a:t>See your approvals or approvals assigned to your employees (if you are a manager)</a:t>
            </a:r>
          </a:p>
          <a:p>
            <a:pPr lvl="1"/>
            <a:r>
              <a:rPr lang="en-US" sz="1867" dirty="0" smtClean="0"/>
              <a:t>Tenant admin or manager or role with “override approvals” permission can override approvals</a:t>
            </a:r>
            <a:endParaRPr lang="en-US" dirty="0" smtClean="0"/>
          </a:p>
          <a:p>
            <a:endParaRPr lang="en-US" sz="2133" dirty="0"/>
          </a:p>
          <a:p>
            <a:pPr lvl="1"/>
            <a:endParaRPr lang="en-US" sz="1867" dirty="0"/>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FFFFFF">
                    <a:lumMod val="75000"/>
                  </a:srgbClr>
                </a:solidFill>
              </a:rPr>
              <a:pPr/>
              <a:t>31</a:t>
            </a:fld>
            <a:endParaRPr lang="en-US">
              <a:solidFill>
                <a:srgbClr val="FFFFFF">
                  <a:lumMod val="75000"/>
                </a:srgbClr>
              </a:solidFill>
            </a:endParaRPr>
          </a:p>
        </p:txBody>
      </p:sp>
      <p:pic>
        <p:nvPicPr>
          <p:cNvPr id="4" name="Picture 3"/>
          <p:cNvPicPr>
            <a:picLocks noChangeAspect="1"/>
          </p:cNvPicPr>
          <p:nvPr/>
        </p:nvPicPr>
        <p:blipFill>
          <a:blip r:embed="rId3"/>
          <a:stretch>
            <a:fillRect/>
          </a:stretch>
        </p:blipFill>
        <p:spPr>
          <a:xfrm>
            <a:off x="5855412" y="1103999"/>
            <a:ext cx="6031076" cy="3353033"/>
          </a:xfrm>
          <a:prstGeom prst="rect">
            <a:avLst/>
          </a:prstGeom>
        </p:spPr>
      </p:pic>
      <p:sp>
        <p:nvSpPr>
          <p:cNvPr id="7" name="Rectangular Callout 6"/>
          <p:cNvSpPr/>
          <p:nvPr/>
        </p:nvSpPr>
        <p:spPr bwMode="gray">
          <a:xfrm>
            <a:off x="8134914" y="123992"/>
            <a:ext cx="2680569" cy="860697"/>
          </a:xfrm>
          <a:prstGeom prst="wedgeRectCallout">
            <a:avLst>
              <a:gd name="adj1" fmla="val -18491"/>
              <a:gd name="adj2" fmla="val 6590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smtClean="0">
                <a:solidFill>
                  <a:srgbClr val="FFFFFF"/>
                </a:solidFill>
              </a:rPr>
              <a:t>Unified tasks TODO list</a:t>
            </a:r>
            <a:endParaRPr lang="en-US" sz="1600" i="1" dirty="0">
              <a:solidFill>
                <a:srgbClr val="FFFFFF"/>
              </a:solidFill>
            </a:endParaRPr>
          </a:p>
        </p:txBody>
      </p:sp>
      <p:pic>
        <p:nvPicPr>
          <p:cNvPr id="2" name="Picture 1"/>
          <p:cNvPicPr>
            <a:picLocks noChangeAspect="1"/>
          </p:cNvPicPr>
          <p:nvPr/>
        </p:nvPicPr>
        <p:blipFill>
          <a:blip r:embed="rId4"/>
          <a:stretch>
            <a:fillRect/>
          </a:stretch>
        </p:blipFill>
        <p:spPr>
          <a:xfrm>
            <a:off x="4610100" y="4351137"/>
            <a:ext cx="7442200" cy="2326853"/>
          </a:xfrm>
          <a:prstGeom prst="rect">
            <a:avLst/>
          </a:prstGeom>
        </p:spPr>
      </p:pic>
      <p:sp>
        <p:nvSpPr>
          <p:cNvPr id="8" name="Rectangular Callout 7"/>
          <p:cNvSpPr/>
          <p:nvPr/>
        </p:nvSpPr>
        <p:spPr bwMode="gray">
          <a:xfrm>
            <a:off x="6794630" y="3264100"/>
            <a:ext cx="2680569" cy="860697"/>
          </a:xfrm>
          <a:prstGeom prst="wedgeRectCallout">
            <a:avLst>
              <a:gd name="adj1" fmla="val 20833"/>
              <a:gd name="adj2" fmla="val 7623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smtClean="0">
                <a:solidFill>
                  <a:srgbClr val="FFFFFF"/>
                </a:solidFill>
              </a:rPr>
              <a:t>Unified Approvals list</a:t>
            </a:r>
            <a:endParaRPr lang="en-US" sz="1600" i="1" dirty="0">
              <a:solidFill>
                <a:srgbClr val="FFFFFF"/>
              </a:solidFill>
            </a:endParaRPr>
          </a:p>
        </p:txBody>
      </p:sp>
    </p:spTree>
    <p:extLst>
      <p:ext uri="{BB962C8B-B14F-4D97-AF65-F5344CB8AC3E}">
        <p14:creationId xmlns:p14="http://schemas.microsoft.com/office/powerpoint/2010/main" val="212194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Task Plans</a:t>
            </a:r>
            <a:endParaRPr lang="en-GB" dirty="0"/>
          </a:p>
        </p:txBody>
      </p:sp>
      <p:sp>
        <p:nvSpPr>
          <p:cNvPr id="4" name="Content Placeholder 3"/>
          <p:cNvSpPr>
            <a:spLocks noGrp="1"/>
          </p:cNvSpPr>
          <p:nvPr>
            <p:ph idx="1"/>
          </p:nvPr>
        </p:nvSpPr>
        <p:spPr>
          <a:xfrm>
            <a:off x="946786" y="1227551"/>
            <a:ext cx="10311765" cy="4952587"/>
          </a:xfrm>
        </p:spPr>
        <p:txBody>
          <a:bodyPr>
            <a:normAutofit fontScale="92500" lnSpcReduction="10000"/>
          </a:bodyPr>
          <a:lstStyle/>
          <a:p>
            <a:pPr marL="0" indent="0">
              <a:buNone/>
            </a:pPr>
            <a:r>
              <a:rPr lang="en-US" sz="2133" dirty="0"/>
              <a:t>A </a:t>
            </a:r>
            <a:r>
              <a:rPr lang="en-US" sz="2133" b="1" dirty="0"/>
              <a:t>task plan</a:t>
            </a:r>
            <a:r>
              <a:rPr lang="en-US" sz="2133" dirty="0"/>
              <a:t> is a set of tasks in a record's workflow that need to be completed before moving from one phase of the workflow to the next. A task plan might include automated tasks, manual tasks, and decisions that need to be made by the system to determine which path of the task plan to follow.</a:t>
            </a:r>
          </a:p>
          <a:p>
            <a:pPr marL="0" indent="0">
              <a:buNone/>
            </a:pPr>
            <a:r>
              <a:rPr lang="en-US" sz="2133" dirty="0"/>
              <a:t>A task plan for an </a:t>
            </a:r>
            <a:r>
              <a:rPr lang="en-US" sz="2133" b="1" dirty="0"/>
              <a:t>approval phase</a:t>
            </a:r>
            <a:r>
              <a:rPr lang="en-US" sz="2133" dirty="0"/>
              <a:t> of a workflow is known as an </a:t>
            </a:r>
            <a:r>
              <a:rPr lang="en-US" sz="2133" b="1" dirty="0"/>
              <a:t>approval plan</a:t>
            </a:r>
            <a:r>
              <a:rPr lang="en-US" sz="2133" dirty="0"/>
              <a:t>. An approval plan might include approval tasks and decisions that need to be made by the system to determine which path of the approval plan to follow.</a:t>
            </a:r>
          </a:p>
          <a:p>
            <a:pPr marL="0" indent="0">
              <a:buNone/>
            </a:pPr>
            <a:r>
              <a:rPr lang="en-US" sz="2133" dirty="0"/>
              <a:t>You can build task plans for the following record types:</a:t>
            </a:r>
          </a:p>
          <a:p>
            <a:pPr marL="380990" indent="-380990">
              <a:buFont typeface="Arial" panose="020B0604020202020204" pitchFamily="34" charset="0"/>
              <a:buChar char="•"/>
            </a:pPr>
            <a:r>
              <a:rPr lang="en-US" sz="2133" dirty="0"/>
              <a:t>Offerings and fulfillment plans</a:t>
            </a:r>
          </a:p>
          <a:p>
            <a:pPr marL="380990" indent="-380990">
              <a:buFont typeface="Arial" panose="020B0604020202020204" pitchFamily="34" charset="0"/>
              <a:buChar char="•"/>
            </a:pPr>
            <a:r>
              <a:rPr lang="en-US" sz="2133" dirty="0"/>
              <a:t>Service and Support requests</a:t>
            </a:r>
          </a:p>
          <a:p>
            <a:pPr marL="380990" indent="-380990">
              <a:buFont typeface="Arial" panose="020B0604020202020204" pitchFamily="34" charset="0"/>
              <a:buChar char="•"/>
            </a:pPr>
            <a:r>
              <a:rPr lang="en-US" sz="2133" dirty="0"/>
              <a:t>Incidents and incident models</a:t>
            </a:r>
          </a:p>
          <a:p>
            <a:pPr marL="380990" indent="-380990">
              <a:buFont typeface="Arial" panose="020B0604020202020204" pitchFamily="34" charset="0"/>
              <a:buChar char="•"/>
            </a:pPr>
            <a:r>
              <a:rPr lang="en-US" sz="2133" dirty="0"/>
              <a:t>Problems</a:t>
            </a:r>
          </a:p>
          <a:p>
            <a:pPr marL="380990" indent="-380990">
              <a:buFont typeface="Arial" panose="020B0604020202020204" pitchFamily="34" charset="0"/>
              <a:buChar char="•"/>
            </a:pPr>
            <a:r>
              <a:rPr lang="en-US" sz="2133" dirty="0"/>
              <a:t>Changes and change models</a:t>
            </a:r>
          </a:p>
          <a:p>
            <a:pPr marL="380990" indent="-380990">
              <a:buFont typeface="Arial" panose="020B0604020202020204" pitchFamily="34" charset="0"/>
              <a:buChar char="•"/>
            </a:pPr>
            <a:r>
              <a:rPr lang="en-US" sz="2133" dirty="0"/>
              <a:t>Releases and release models</a:t>
            </a: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FFFFFF">
                    <a:lumMod val="75000"/>
                  </a:srgbClr>
                </a:solidFill>
              </a:rPr>
              <a:pPr/>
              <a:t>32</a:t>
            </a:fld>
            <a:endParaRPr lang="en-US">
              <a:solidFill>
                <a:srgbClr val="FFFFFF">
                  <a:lumMod val="75000"/>
                </a:srgbClr>
              </a:solidFill>
            </a:endParaRPr>
          </a:p>
        </p:txBody>
      </p:sp>
    </p:spTree>
    <p:extLst>
      <p:ext uri="{BB962C8B-B14F-4D97-AF65-F5344CB8AC3E}">
        <p14:creationId xmlns:p14="http://schemas.microsoft.com/office/powerpoint/2010/main" val="339591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786" y="1036814"/>
            <a:ext cx="10311765" cy="4452138"/>
          </a:xfrm>
        </p:spPr>
        <p:txBody>
          <a:bodyPr>
            <a:normAutofit/>
          </a:bodyPr>
          <a:lstStyle/>
          <a:p>
            <a:r>
              <a:rPr lang="en-US" dirty="0" smtClean="0"/>
              <a:t>A task plan is defined if you wish to use tasks for the fulfillment of the request.</a:t>
            </a:r>
          </a:p>
          <a:p>
            <a:r>
              <a:rPr lang="en-US" dirty="0" smtClean="0"/>
              <a:t>The task needs to be completed before moving from one phase to the next.</a:t>
            </a:r>
          </a:p>
          <a:p>
            <a:r>
              <a:rPr lang="en-US" dirty="0" smtClean="0"/>
              <a:t>A task plan might include automated tasks, manual tasks, and decisions which are made by the system to determine which path of the task plan to follow.</a:t>
            </a:r>
          </a:p>
        </p:txBody>
      </p:sp>
      <p:sp>
        <p:nvSpPr>
          <p:cNvPr id="11" name="Title 2"/>
          <p:cNvSpPr>
            <a:spLocks noGrp="1"/>
          </p:cNvSpPr>
          <p:nvPr>
            <p:ph type="title"/>
          </p:nvPr>
        </p:nvSpPr>
        <p:spPr/>
        <p:txBody>
          <a:bodyPr/>
          <a:lstStyle/>
          <a:p>
            <a:r>
              <a:rPr lang="en-US" dirty="0" smtClean="0"/>
              <a:t>Task Plans</a:t>
            </a:r>
            <a:endParaRPr lang="en-US" dirty="0"/>
          </a:p>
        </p:txBody>
      </p:sp>
      <p:pic>
        <p:nvPicPr>
          <p:cNvPr id="8" name="Picture 7"/>
          <p:cNvPicPr>
            <a:picLocks noChangeAspect="1"/>
          </p:cNvPicPr>
          <p:nvPr/>
        </p:nvPicPr>
        <p:blipFill>
          <a:blip r:embed="rId3"/>
          <a:stretch>
            <a:fillRect/>
          </a:stretch>
        </p:blipFill>
        <p:spPr>
          <a:xfrm>
            <a:off x="1309992" y="2844529"/>
            <a:ext cx="5448259" cy="3925320"/>
          </a:xfrm>
          <a:prstGeom prst="rect">
            <a:avLst/>
          </a:prstGeom>
        </p:spPr>
      </p:pic>
      <p:sp>
        <p:nvSpPr>
          <p:cNvPr id="9" name="Rectangular Callout 8"/>
          <p:cNvSpPr/>
          <p:nvPr/>
        </p:nvSpPr>
        <p:spPr bwMode="gray">
          <a:xfrm>
            <a:off x="7629331" y="3097627"/>
            <a:ext cx="2222653" cy="1363524"/>
          </a:xfrm>
          <a:prstGeom prst="wedgeRectCallout">
            <a:avLst>
              <a:gd name="adj1" fmla="val -148322"/>
              <a:gd name="adj2" fmla="val 3941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A </a:t>
            </a:r>
            <a:r>
              <a:rPr lang="en-AU" sz="1600" i="1" dirty="0">
                <a:solidFill>
                  <a:srgbClr val="FFFFFF"/>
                </a:solidFill>
              </a:rPr>
              <a:t>Support</a:t>
            </a:r>
            <a:r>
              <a:rPr lang="en-AU" sz="1600" dirty="0">
                <a:solidFill>
                  <a:srgbClr val="FFFFFF"/>
                </a:solidFill>
              </a:rPr>
              <a:t> request have tasks on these three phases</a:t>
            </a:r>
            <a:endParaRPr lang="en-US" sz="1867" dirty="0">
              <a:solidFill>
                <a:srgbClr val="FFFFFF"/>
              </a:solidFill>
            </a:endParaRPr>
          </a:p>
        </p:txBody>
      </p:sp>
      <p:sp>
        <p:nvSpPr>
          <p:cNvPr id="10" name="Rectangular Callout 9"/>
          <p:cNvSpPr/>
          <p:nvPr/>
        </p:nvSpPr>
        <p:spPr bwMode="gray">
          <a:xfrm>
            <a:off x="7629331" y="4807190"/>
            <a:ext cx="2222653" cy="1363524"/>
          </a:xfrm>
          <a:prstGeom prst="wedgeRectCallout">
            <a:avLst>
              <a:gd name="adj1" fmla="val -133150"/>
              <a:gd name="adj2" fmla="val -1195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A decision determines which path in plan to follow</a:t>
            </a:r>
            <a:endParaRPr lang="en-US" sz="1867" dirty="0">
              <a:solidFill>
                <a:srgbClr val="FFFFFF"/>
              </a:solidFill>
            </a:endParaRPr>
          </a:p>
        </p:txBody>
      </p:sp>
      <p:sp>
        <p:nvSpPr>
          <p:cNvPr id="2" name="Slide Number Placeholder 1"/>
          <p:cNvSpPr>
            <a:spLocks noGrp="1"/>
          </p:cNvSpPr>
          <p:nvPr>
            <p:ph type="sldNum" sz="quarter" idx="4"/>
          </p:nvPr>
        </p:nvSpPr>
        <p:spPr/>
        <p:txBody>
          <a:bodyPr/>
          <a:lstStyle/>
          <a:p>
            <a:fld id="{0FB999A9-77CE-4AD1-9911-24A29F08BC34}" type="slidenum">
              <a:rPr lang="en-US" smtClean="0">
                <a:solidFill>
                  <a:srgbClr val="FFFFFF">
                    <a:lumMod val="75000"/>
                  </a:srgbClr>
                </a:solidFill>
              </a:rPr>
              <a:pPr/>
              <a:t>33</a:t>
            </a:fld>
            <a:endParaRPr lang="en-US" dirty="0">
              <a:solidFill>
                <a:srgbClr val="FFFFFF">
                  <a:lumMod val="75000"/>
                </a:srgbClr>
              </a:solidFill>
            </a:endParaRPr>
          </a:p>
        </p:txBody>
      </p:sp>
    </p:spTree>
    <p:extLst>
      <p:ext uri="{BB962C8B-B14F-4D97-AF65-F5344CB8AC3E}">
        <p14:creationId xmlns:p14="http://schemas.microsoft.com/office/powerpoint/2010/main" val="12707000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786" y="1113019"/>
            <a:ext cx="10311765" cy="5067119"/>
          </a:xfrm>
        </p:spPr>
        <p:txBody>
          <a:bodyPr/>
          <a:lstStyle/>
          <a:p>
            <a:r>
              <a:rPr lang="en-AU" dirty="0" smtClean="0"/>
              <a:t>To add a task to the Task Plan, go to the tab where task is to be used:</a:t>
            </a:r>
            <a:endParaRPr lang="en-US" dirty="0"/>
          </a:p>
        </p:txBody>
      </p:sp>
      <p:sp>
        <p:nvSpPr>
          <p:cNvPr id="2" name="Title 1"/>
          <p:cNvSpPr>
            <a:spLocks noGrp="1"/>
          </p:cNvSpPr>
          <p:nvPr>
            <p:ph type="title"/>
          </p:nvPr>
        </p:nvSpPr>
        <p:spPr>
          <a:xfrm>
            <a:off x="946786" y="429273"/>
            <a:ext cx="10311765" cy="489877"/>
          </a:xfrm>
        </p:spPr>
        <p:txBody>
          <a:bodyPr/>
          <a:lstStyle/>
          <a:p>
            <a:r>
              <a:rPr lang="en-US" dirty="0"/>
              <a:t>Task Plan – Add a Task</a:t>
            </a:r>
            <a:br>
              <a:rPr lang="en-US" dirty="0"/>
            </a:br>
            <a:endParaRPr lang="en-US" dirty="0"/>
          </a:p>
        </p:txBody>
      </p:sp>
      <p:pic>
        <p:nvPicPr>
          <p:cNvPr id="4" name="Picture 3"/>
          <p:cNvPicPr/>
          <p:nvPr/>
        </p:nvPicPr>
        <p:blipFill>
          <a:blip r:embed="rId3"/>
          <a:stretch>
            <a:fillRect/>
          </a:stretch>
        </p:blipFill>
        <p:spPr>
          <a:xfrm>
            <a:off x="438912" y="2001181"/>
            <a:ext cx="2926080" cy="2387939"/>
          </a:xfrm>
          <a:prstGeom prst="rect">
            <a:avLst/>
          </a:prstGeom>
          <a:ln>
            <a:solidFill>
              <a:schemeClr val="bg1">
                <a:lumMod val="75000"/>
              </a:schemeClr>
            </a:solidFill>
          </a:ln>
        </p:spPr>
      </p:pic>
      <p:pic>
        <p:nvPicPr>
          <p:cNvPr id="5" name="Picture 4"/>
          <p:cNvPicPr/>
          <p:nvPr/>
        </p:nvPicPr>
        <p:blipFill>
          <a:blip r:embed="rId4"/>
          <a:stretch>
            <a:fillRect/>
          </a:stretch>
        </p:blipFill>
        <p:spPr>
          <a:xfrm>
            <a:off x="2900427" y="2953968"/>
            <a:ext cx="2983653" cy="2005753"/>
          </a:xfrm>
          <a:prstGeom prst="rect">
            <a:avLst/>
          </a:prstGeom>
          <a:ln>
            <a:solidFill>
              <a:schemeClr val="bg1">
                <a:lumMod val="75000"/>
              </a:schemeClr>
            </a:solidFill>
          </a:ln>
        </p:spPr>
      </p:pic>
      <p:pic>
        <p:nvPicPr>
          <p:cNvPr id="6" name="Picture 5"/>
          <p:cNvPicPr/>
          <p:nvPr/>
        </p:nvPicPr>
        <p:blipFill>
          <a:blip r:embed="rId5"/>
          <a:stretch>
            <a:fillRect/>
          </a:stretch>
        </p:blipFill>
        <p:spPr>
          <a:xfrm>
            <a:off x="5826507" y="3417238"/>
            <a:ext cx="5917268" cy="3084964"/>
          </a:xfrm>
          <a:prstGeom prst="rect">
            <a:avLst/>
          </a:prstGeom>
          <a:ln>
            <a:solidFill>
              <a:schemeClr val="bg1">
                <a:lumMod val="75000"/>
              </a:schemeClr>
            </a:solidFill>
          </a:ln>
        </p:spPr>
      </p:pic>
      <p:sp>
        <p:nvSpPr>
          <p:cNvPr id="7" name="Rectangular Callout 6"/>
          <p:cNvSpPr/>
          <p:nvPr/>
        </p:nvSpPr>
        <p:spPr bwMode="gray">
          <a:xfrm>
            <a:off x="639718" y="4612733"/>
            <a:ext cx="1643039" cy="860697"/>
          </a:xfrm>
          <a:prstGeom prst="wedgeRectCallout">
            <a:avLst>
              <a:gd name="adj1" fmla="val -13823"/>
              <a:gd name="adj2" fmla="val -9530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1. Click the pencil icon</a:t>
            </a:r>
            <a:endParaRPr lang="en-US" sz="1600" dirty="0">
              <a:solidFill>
                <a:srgbClr val="FFFFFF"/>
              </a:solidFill>
            </a:endParaRPr>
          </a:p>
        </p:txBody>
      </p:sp>
      <p:sp>
        <p:nvSpPr>
          <p:cNvPr id="8" name="Rectangular Callout 7"/>
          <p:cNvSpPr/>
          <p:nvPr/>
        </p:nvSpPr>
        <p:spPr bwMode="gray">
          <a:xfrm>
            <a:off x="3153113" y="5017288"/>
            <a:ext cx="2055724" cy="860697"/>
          </a:xfrm>
          <a:prstGeom prst="wedgeRectCallout">
            <a:avLst>
              <a:gd name="adj1" fmla="val -16978"/>
              <a:gd name="adj2" fmla="val -10284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2. Click the type of Task to add</a:t>
            </a:r>
            <a:endParaRPr lang="en-US" sz="1600" dirty="0">
              <a:solidFill>
                <a:srgbClr val="FFFFFF"/>
              </a:solidFill>
            </a:endParaRPr>
          </a:p>
        </p:txBody>
      </p:sp>
      <p:sp>
        <p:nvSpPr>
          <p:cNvPr id="9" name="Rectangular Callout 8"/>
          <p:cNvSpPr/>
          <p:nvPr/>
        </p:nvSpPr>
        <p:spPr bwMode="gray">
          <a:xfrm>
            <a:off x="8822710" y="2362672"/>
            <a:ext cx="2680569" cy="860697"/>
          </a:xfrm>
          <a:prstGeom prst="wedgeRectCallout">
            <a:avLst>
              <a:gd name="adj1" fmla="val -66816"/>
              <a:gd name="adj2" fmla="val 20607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3. Fill in the Task details and click </a:t>
            </a:r>
            <a:r>
              <a:rPr lang="en-AU" sz="1600" i="1" dirty="0">
                <a:solidFill>
                  <a:srgbClr val="FFFFFF"/>
                </a:solidFill>
              </a:rPr>
              <a:t>OK</a:t>
            </a:r>
            <a:endParaRPr lang="en-US" sz="1600" i="1" dirty="0">
              <a:solidFill>
                <a:srgbClr val="FFFFFF"/>
              </a:solidFill>
            </a:endParaRPr>
          </a:p>
        </p:txBody>
      </p:sp>
      <p:sp>
        <p:nvSpPr>
          <p:cNvPr id="11" name="Title 2"/>
          <p:cNvSpPr txBox="1">
            <a:spLocks/>
          </p:cNvSpPr>
          <p:nvPr/>
        </p:nvSpPr>
        <p:spPr bwMode="black">
          <a:xfrm>
            <a:off x="946786" y="976717"/>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Tree>
    <p:extLst>
      <p:ext uri="{BB962C8B-B14F-4D97-AF65-F5344CB8AC3E}">
        <p14:creationId xmlns:p14="http://schemas.microsoft.com/office/powerpoint/2010/main" val="663716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fld id="{B016F8AB-BCEA-4347-8BA6-BE776009BC89}" type="slidenum">
              <a:rPr lang="en-US" smtClean="0">
                <a:solidFill>
                  <a:srgbClr val="FFFFFF">
                    <a:lumMod val="75000"/>
                  </a:srgbClr>
                </a:solidFill>
              </a:rPr>
              <a:pPr/>
              <a:t>35</a:t>
            </a:fld>
            <a:endParaRPr lang="en-US">
              <a:solidFill>
                <a:srgbClr val="FFFFFF">
                  <a:lumMod val="75000"/>
                </a:srgbClr>
              </a:solidFill>
            </a:endParaRPr>
          </a:p>
        </p:txBody>
      </p:sp>
      <p:sp>
        <p:nvSpPr>
          <p:cNvPr id="3" name="Title 2"/>
          <p:cNvSpPr>
            <a:spLocks noGrp="1"/>
          </p:cNvSpPr>
          <p:nvPr>
            <p:ph type="title"/>
          </p:nvPr>
        </p:nvSpPr>
        <p:spPr>
          <a:xfrm>
            <a:off x="934260" y="216330"/>
            <a:ext cx="10311765" cy="1080000"/>
          </a:xfrm>
        </p:spPr>
        <p:txBody>
          <a:bodyPr/>
          <a:lstStyle/>
          <a:p>
            <a:r>
              <a:rPr lang="en-GB" dirty="0" smtClean="0"/>
              <a:t>Task Workflow – Manual task</a:t>
            </a:r>
            <a:endParaRPr lang="en-GB" dirty="0"/>
          </a:p>
        </p:txBody>
      </p:sp>
      <p:pic>
        <p:nvPicPr>
          <p:cNvPr id="5" name="Picture 4"/>
          <p:cNvPicPr>
            <a:picLocks noChangeAspect="1"/>
          </p:cNvPicPr>
          <p:nvPr/>
        </p:nvPicPr>
        <p:blipFill>
          <a:blip r:embed="rId3"/>
          <a:stretch>
            <a:fillRect/>
          </a:stretch>
        </p:blipFill>
        <p:spPr>
          <a:xfrm>
            <a:off x="1538991" y="887935"/>
            <a:ext cx="8894164" cy="5428920"/>
          </a:xfrm>
          <a:prstGeom prst="rect">
            <a:avLst/>
          </a:prstGeom>
        </p:spPr>
      </p:pic>
    </p:spTree>
    <p:extLst>
      <p:ext uri="{BB962C8B-B14F-4D97-AF65-F5344CB8AC3E}">
        <p14:creationId xmlns:p14="http://schemas.microsoft.com/office/powerpoint/2010/main" val="213422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Task Workflow – Automated task</a:t>
            </a:r>
            <a:endParaRPr lang="en-GB" dirty="0"/>
          </a:p>
        </p:txBody>
      </p:sp>
      <p:pic>
        <p:nvPicPr>
          <p:cNvPr id="4" name="Picture 3"/>
          <p:cNvPicPr/>
          <p:nvPr/>
        </p:nvPicPr>
        <p:blipFill>
          <a:blip r:embed="rId3"/>
          <a:stretch>
            <a:fillRect/>
          </a:stretch>
        </p:blipFill>
        <p:spPr>
          <a:xfrm>
            <a:off x="1539661" y="1328928"/>
            <a:ext cx="7452360" cy="4434840"/>
          </a:xfrm>
          <a:prstGeom prst="rect">
            <a:avLst/>
          </a:prstGeom>
        </p:spPr>
      </p:pic>
      <p:sp>
        <p:nvSpPr>
          <p:cNvPr id="6" name="Slide Number Placeholder 5"/>
          <p:cNvSpPr>
            <a:spLocks noGrp="1"/>
          </p:cNvSpPr>
          <p:nvPr>
            <p:ph type="sldNum" sz="quarter" idx="4"/>
          </p:nvPr>
        </p:nvSpPr>
        <p:spPr/>
        <p:txBody>
          <a:bodyPr/>
          <a:lstStyle/>
          <a:p>
            <a:fld id="{0FB999A9-77CE-4AD1-9911-24A29F08BC34}" type="slidenum">
              <a:rPr lang="en-US" smtClean="0">
                <a:solidFill>
                  <a:srgbClr val="FFFFFF">
                    <a:lumMod val="75000"/>
                  </a:srgbClr>
                </a:solidFill>
              </a:rPr>
              <a:pPr/>
              <a:t>36</a:t>
            </a:fld>
            <a:endParaRPr lang="en-US" dirty="0">
              <a:solidFill>
                <a:srgbClr val="FFFFFF">
                  <a:lumMod val="75000"/>
                </a:srgbClr>
              </a:solidFill>
            </a:endParaRPr>
          </a:p>
        </p:txBody>
      </p:sp>
    </p:spTree>
    <p:extLst>
      <p:ext uri="{BB962C8B-B14F-4D97-AF65-F5344CB8AC3E}">
        <p14:creationId xmlns:p14="http://schemas.microsoft.com/office/powerpoint/2010/main" val="26418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44057" y="4962144"/>
            <a:ext cx="4419600" cy="1447800"/>
          </a:xfrm>
          <a:prstGeom prst="rect">
            <a:avLst/>
          </a:prstGeom>
        </p:spPr>
      </p:pic>
      <p:sp>
        <p:nvSpPr>
          <p:cNvPr id="7" name="Rectangular Callout 6"/>
          <p:cNvSpPr/>
          <p:nvPr/>
        </p:nvSpPr>
        <p:spPr bwMode="gray">
          <a:xfrm>
            <a:off x="9853857" y="1356533"/>
            <a:ext cx="2312033" cy="996960"/>
          </a:xfrm>
          <a:prstGeom prst="wedgeRectCallout">
            <a:avLst>
              <a:gd name="adj1" fmla="val -76731"/>
              <a:gd name="adj2" fmla="val 7978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1. Update Task, click </a:t>
            </a:r>
            <a:r>
              <a:rPr lang="en-AU" sz="1600" i="1" dirty="0">
                <a:solidFill>
                  <a:srgbClr val="FFFFFF"/>
                </a:solidFill>
              </a:rPr>
              <a:t>Validate</a:t>
            </a:r>
            <a:endParaRPr lang="en-US" sz="1600" i="1" dirty="0">
              <a:solidFill>
                <a:srgbClr val="FFFFFF"/>
              </a:solidFill>
            </a:endParaRPr>
          </a:p>
        </p:txBody>
      </p:sp>
      <p:sp>
        <p:nvSpPr>
          <p:cNvPr id="10" name="Rectangular Callout 9"/>
          <p:cNvSpPr/>
          <p:nvPr/>
        </p:nvSpPr>
        <p:spPr bwMode="gray">
          <a:xfrm>
            <a:off x="9213985" y="4002906"/>
            <a:ext cx="2312033" cy="578631"/>
          </a:xfrm>
          <a:prstGeom prst="wedgeRectCallout">
            <a:avLst>
              <a:gd name="adj1" fmla="val 53756"/>
              <a:gd name="adj2" fmla="val 31031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2. Click </a:t>
            </a:r>
            <a:r>
              <a:rPr lang="en-AU" sz="1600" i="1" dirty="0">
                <a:solidFill>
                  <a:srgbClr val="FFFFFF"/>
                </a:solidFill>
              </a:rPr>
              <a:t>Save</a:t>
            </a:r>
            <a:endParaRPr lang="en-US" sz="1600" i="1" dirty="0">
              <a:solidFill>
                <a:srgbClr val="FFFFFF"/>
              </a:solidFill>
            </a:endParaRPr>
          </a:p>
        </p:txBody>
      </p:sp>
      <p:sp>
        <p:nvSpPr>
          <p:cNvPr id="11" name="Title 2"/>
          <p:cNvSpPr txBox="1">
            <a:spLocks/>
          </p:cNvSpPr>
          <p:nvPr/>
        </p:nvSpPr>
        <p:spPr bwMode="black">
          <a:xfrm>
            <a:off x="288608" y="3664127"/>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
        <p:nvSpPr>
          <p:cNvPr id="5" name="Content Placeholder 4"/>
          <p:cNvSpPr>
            <a:spLocks noGrp="1"/>
          </p:cNvSpPr>
          <p:nvPr>
            <p:ph idx="1"/>
          </p:nvPr>
        </p:nvSpPr>
        <p:spPr/>
        <p:txBody>
          <a:bodyPr/>
          <a:lstStyle/>
          <a:p>
            <a:endParaRPr lang="en-US"/>
          </a:p>
        </p:txBody>
      </p:sp>
      <p:sp>
        <p:nvSpPr>
          <p:cNvPr id="13" name="Slide Number Placeholder 12"/>
          <p:cNvSpPr>
            <a:spLocks noGrp="1"/>
          </p:cNvSpPr>
          <p:nvPr>
            <p:ph type="sldNum" sz="quarter" idx="4"/>
          </p:nvPr>
        </p:nvSpPr>
        <p:spPr/>
        <p:txBody>
          <a:bodyPr/>
          <a:lstStyle/>
          <a:p>
            <a:fld id="{0FB999A9-77CE-4AD1-9911-24A29F08BC34}" type="slidenum">
              <a:rPr lang="en-US" smtClean="0">
                <a:solidFill>
                  <a:srgbClr val="FFFFFF">
                    <a:lumMod val="75000"/>
                  </a:srgbClr>
                </a:solidFill>
              </a:rPr>
              <a:pPr/>
              <a:t>37</a:t>
            </a:fld>
            <a:endParaRPr lang="en-US" dirty="0">
              <a:solidFill>
                <a:srgbClr val="FFFFFF">
                  <a:lumMod val="75000"/>
                </a:srgbClr>
              </a:solidFill>
            </a:endParaRPr>
          </a:p>
        </p:txBody>
      </p:sp>
      <p:sp>
        <p:nvSpPr>
          <p:cNvPr id="4" name="Title 3"/>
          <p:cNvSpPr>
            <a:spLocks noGrp="1"/>
          </p:cNvSpPr>
          <p:nvPr>
            <p:ph type="title"/>
          </p:nvPr>
        </p:nvSpPr>
        <p:spPr>
          <a:xfrm>
            <a:off x="946785" y="267179"/>
            <a:ext cx="10311765" cy="1080000"/>
          </a:xfrm>
        </p:spPr>
        <p:txBody>
          <a:bodyPr/>
          <a:lstStyle/>
          <a:p>
            <a:r>
              <a:rPr lang="en-US" dirty="0"/>
              <a:t>End User Tasks – To Complete a Task</a:t>
            </a:r>
            <a:br>
              <a:rPr lang="en-US" dirty="0"/>
            </a:br>
            <a:endParaRPr lang="en-US" dirty="0"/>
          </a:p>
        </p:txBody>
      </p:sp>
      <p:pic>
        <p:nvPicPr>
          <p:cNvPr id="2" name="Picture 1"/>
          <p:cNvPicPr>
            <a:picLocks noChangeAspect="1"/>
          </p:cNvPicPr>
          <p:nvPr/>
        </p:nvPicPr>
        <p:blipFill>
          <a:blip r:embed="rId4"/>
          <a:stretch>
            <a:fillRect/>
          </a:stretch>
        </p:blipFill>
        <p:spPr>
          <a:xfrm>
            <a:off x="609442" y="858659"/>
            <a:ext cx="8642518" cy="3970446"/>
          </a:xfrm>
          <a:prstGeom prst="rect">
            <a:avLst/>
          </a:prstGeom>
        </p:spPr>
      </p:pic>
    </p:spTree>
    <p:extLst>
      <p:ext uri="{BB962C8B-B14F-4D97-AF65-F5344CB8AC3E}">
        <p14:creationId xmlns:p14="http://schemas.microsoft.com/office/powerpoint/2010/main" val="642768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006" y="1028827"/>
            <a:ext cx="8917577" cy="3824628"/>
          </a:xfrm>
          <a:prstGeom prst="rect">
            <a:avLst/>
          </a:prstGeom>
        </p:spPr>
      </p:pic>
      <p:pic>
        <p:nvPicPr>
          <p:cNvPr id="6" name="Picture 5"/>
          <p:cNvPicPr>
            <a:picLocks noChangeAspect="1"/>
          </p:cNvPicPr>
          <p:nvPr/>
        </p:nvPicPr>
        <p:blipFill>
          <a:blip r:embed="rId4"/>
          <a:stretch>
            <a:fillRect/>
          </a:stretch>
        </p:blipFill>
        <p:spPr>
          <a:xfrm>
            <a:off x="7698377" y="2884355"/>
            <a:ext cx="4361712" cy="3817651"/>
          </a:xfrm>
          <a:prstGeom prst="rect">
            <a:avLst/>
          </a:prstGeom>
        </p:spPr>
      </p:pic>
      <p:sp>
        <p:nvSpPr>
          <p:cNvPr id="8" name="Rectangular Callout 7"/>
          <p:cNvSpPr/>
          <p:nvPr/>
        </p:nvSpPr>
        <p:spPr bwMode="gray">
          <a:xfrm>
            <a:off x="790304" y="5279249"/>
            <a:ext cx="2312033" cy="996960"/>
          </a:xfrm>
          <a:prstGeom prst="wedgeRectCallout">
            <a:avLst>
              <a:gd name="adj1" fmla="val -17066"/>
              <a:gd name="adj2" fmla="val -20828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Tasks are on </a:t>
            </a:r>
            <a:r>
              <a:rPr lang="en-AU" sz="1600" i="1" dirty="0">
                <a:solidFill>
                  <a:srgbClr val="FFFFFF"/>
                </a:solidFill>
              </a:rPr>
              <a:t>Task plan </a:t>
            </a:r>
            <a:r>
              <a:rPr lang="en-AU" sz="1600" dirty="0">
                <a:solidFill>
                  <a:srgbClr val="FFFFFF"/>
                </a:solidFill>
              </a:rPr>
              <a:t>tab</a:t>
            </a:r>
            <a:endParaRPr lang="en-US" sz="1600" i="1" dirty="0">
              <a:solidFill>
                <a:srgbClr val="FFFFFF"/>
              </a:solidFill>
            </a:endParaRPr>
          </a:p>
        </p:txBody>
      </p:sp>
      <p:sp>
        <p:nvSpPr>
          <p:cNvPr id="9" name="Rectangular Callout 8"/>
          <p:cNvSpPr/>
          <p:nvPr/>
        </p:nvSpPr>
        <p:spPr bwMode="gray">
          <a:xfrm>
            <a:off x="4077018" y="5279249"/>
            <a:ext cx="2646679" cy="996960"/>
          </a:xfrm>
          <a:prstGeom prst="wedgeRectCallout">
            <a:avLst>
              <a:gd name="adj1" fmla="val 91517"/>
              <a:gd name="adj2" fmla="val 6250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Approvals are on </a:t>
            </a:r>
            <a:r>
              <a:rPr lang="en-AU" sz="1600" i="1" dirty="0">
                <a:solidFill>
                  <a:srgbClr val="FFFFFF"/>
                </a:solidFill>
              </a:rPr>
              <a:t>Approvals </a:t>
            </a:r>
            <a:r>
              <a:rPr lang="en-AU" sz="1600" dirty="0">
                <a:solidFill>
                  <a:srgbClr val="FFFFFF"/>
                </a:solidFill>
              </a:rPr>
              <a:t>tab</a:t>
            </a:r>
            <a:endParaRPr lang="en-US" sz="1600" i="1" dirty="0">
              <a:solidFill>
                <a:srgbClr val="FFFFFF"/>
              </a:solidFill>
            </a:endParaRPr>
          </a:p>
        </p:txBody>
      </p:sp>
      <p:sp>
        <p:nvSpPr>
          <p:cNvPr id="10" name="Title 2"/>
          <p:cNvSpPr txBox="1">
            <a:spLocks/>
          </p:cNvSpPr>
          <p:nvPr/>
        </p:nvSpPr>
        <p:spPr bwMode="black">
          <a:xfrm>
            <a:off x="2682082" y="916386"/>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lumMod val="75000"/>
                  </a:srgbClr>
                </a:solidFill>
              </a:rPr>
              <a:pPr/>
              <a:t>38</a:t>
            </a:fld>
            <a:endParaRPr lang="en-US" dirty="0">
              <a:solidFill>
                <a:srgbClr val="FFFFFF">
                  <a:lumMod val="75000"/>
                </a:srgbClr>
              </a:solidFill>
            </a:endParaRPr>
          </a:p>
        </p:txBody>
      </p:sp>
      <p:sp>
        <p:nvSpPr>
          <p:cNvPr id="2" name="Title 1"/>
          <p:cNvSpPr>
            <a:spLocks noGrp="1"/>
          </p:cNvSpPr>
          <p:nvPr>
            <p:ph type="title"/>
          </p:nvPr>
        </p:nvSpPr>
        <p:spPr>
          <a:xfrm>
            <a:off x="946786" y="298414"/>
            <a:ext cx="10311765" cy="521901"/>
          </a:xfrm>
        </p:spPr>
        <p:txBody>
          <a:bodyPr/>
          <a:lstStyle/>
          <a:p>
            <a:r>
              <a:rPr lang="en-US" dirty="0"/>
              <a:t>Completed Request Tasks and Approvals</a:t>
            </a:r>
            <a:br>
              <a:rPr lang="en-US" dirty="0"/>
            </a:br>
            <a:endParaRPr lang="en-US" dirty="0"/>
          </a:p>
        </p:txBody>
      </p:sp>
    </p:spTree>
    <p:extLst>
      <p:ext uri="{BB962C8B-B14F-4D97-AF65-F5344CB8AC3E}">
        <p14:creationId xmlns:p14="http://schemas.microsoft.com/office/powerpoint/2010/main" val="898447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8530" y="1131482"/>
            <a:ext cx="10311765" cy="4452138"/>
          </a:xfrm>
        </p:spPr>
        <p:txBody>
          <a:bodyPr/>
          <a:lstStyle/>
          <a:p>
            <a:r>
              <a:rPr lang="en-AU" dirty="0" smtClean="0"/>
              <a:t>Approvals are set on the Task Plan’s </a:t>
            </a:r>
            <a:r>
              <a:rPr lang="en-AU" i="1" dirty="0" smtClean="0"/>
              <a:t>Approve</a:t>
            </a:r>
            <a:r>
              <a:rPr lang="en-AU" dirty="0" smtClean="0"/>
              <a:t> phase – this is an Approval Plan.</a:t>
            </a:r>
          </a:p>
          <a:p>
            <a:r>
              <a:rPr lang="en-AU" dirty="0" smtClean="0"/>
              <a:t>An approval plan might include approval tasks and </a:t>
            </a:r>
            <a:r>
              <a:rPr lang="en-AU" dirty="0"/>
              <a:t>decisions which are made by the system to determine which path of the </a:t>
            </a:r>
            <a:r>
              <a:rPr lang="en-AU" dirty="0" smtClean="0"/>
              <a:t>approval plan </a:t>
            </a:r>
            <a:r>
              <a:rPr lang="en-AU" dirty="0"/>
              <a:t>to </a:t>
            </a:r>
            <a:r>
              <a:rPr lang="en-AU" dirty="0" smtClean="0"/>
              <a:t>follow.</a:t>
            </a:r>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39</a:t>
            </a:fld>
            <a:endParaRPr lang="en-US" dirty="0"/>
          </a:p>
        </p:txBody>
      </p:sp>
      <p:sp>
        <p:nvSpPr>
          <p:cNvPr id="4" name="Title 3"/>
          <p:cNvSpPr>
            <a:spLocks noGrp="1"/>
          </p:cNvSpPr>
          <p:nvPr>
            <p:ph type="title"/>
          </p:nvPr>
        </p:nvSpPr>
        <p:spPr/>
        <p:txBody>
          <a:bodyPr/>
          <a:lstStyle/>
          <a:p>
            <a:r>
              <a:rPr lang="en-US" dirty="0"/>
              <a:t>Approval Plan</a:t>
            </a:r>
            <a:br>
              <a:rPr lang="en-US" dirty="0"/>
            </a:br>
            <a:endParaRPr lang="en-US" dirty="0"/>
          </a:p>
        </p:txBody>
      </p:sp>
      <p:pic>
        <p:nvPicPr>
          <p:cNvPr id="5" name="Picture 4"/>
          <p:cNvPicPr>
            <a:picLocks noChangeAspect="1"/>
          </p:cNvPicPr>
          <p:nvPr/>
        </p:nvPicPr>
        <p:blipFill>
          <a:blip r:embed="rId3"/>
          <a:stretch>
            <a:fillRect/>
          </a:stretch>
        </p:blipFill>
        <p:spPr>
          <a:xfrm>
            <a:off x="2983147" y="2487659"/>
            <a:ext cx="4298140" cy="4256248"/>
          </a:xfrm>
          <a:prstGeom prst="rect">
            <a:avLst/>
          </a:prstGeom>
        </p:spPr>
      </p:pic>
      <p:sp>
        <p:nvSpPr>
          <p:cNvPr id="7" name="Rectangular Callout 6"/>
          <p:cNvSpPr/>
          <p:nvPr/>
        </p:nvSpPr>
        <p:spPr bwMode="gray">
          <a:xfrm>
            <a:off x="8023307" y="2652151"/>
            <a:ext cx="2780316" cy="1148123"/>
          </a:xfrm>
          <a:prstGeom prst="wedgeRectCallout">
            <a:avLst>
              <a:gd name="adj1" fmla="val -134933"/>
              <a:gd name="adj2" fmla="val 8565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A </a:t>
            </a:r>
            <a:r>
              <a:rPr lang="en-AU" sz="1600" i="1" dirty="0">
                <a:solidFill>
                  <a:srgbClr val="FFFFFF"/>
                </a:solidFill>
              </a:rPr>
              <a:t>Service </a:t>
            </a:r>
            <a:r>
              <a:rPr lang="en-AU" sz="1600" dirty="0">
                <a:solidFill>
                  <a:srgbClr val="FFFFFF"/>
                </a:solidFill>
              </a:rPr>
              <a:t>request has approvals on Approve phase</a:t>
            </a:r>
            <a:endParaRPr lang="en-US" sz="1867" dirty="0">
              <a:solidFill>
                <a:srgbClr val="FFFFFF"/>
              </a:solidFill>
            </a:endParaRPr>
          </a:p>
        </p:txBody>
      </p:sp>
      <p:sp>
        <p:nvSpPr>
          <p:cNvPr id="8" name="Rectangular Callout 7"/>
          <p:cNvSpPr/>
          <p:nvPr/>
        </p:nvSpPr>
        <p:spPr bwMode="gray">
          <a:xfrm>
            <a:off x="8023306" y="4332301"/>
            <a:ext cx="2780316" cy="1148123"/>
          </a:xfrm>
          <a:prstGeom prst="wedgeRectCallout">
            <a:avLst>
              <a:gd name="adj1" fmla="val -79886"/>
              <a:gd name="adj2" fmla="val -5668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Tasks can be added on the other phases</a:t>
            </a:r>
            <a:endParaRPr lang="en-US" sz="1867" dirty="0">
              <a:solidFill>
                <a:srgbClr val="FFFFFF"/>
              </a:solidFill>
            </a:endParaRPr>
          </a:p>
        </p:txBody>
      </p:sp>
      <p:sp>
        <p:nvSpPr>
          <p:cNvPr id="9" name="Rectangular Callout 8"/>
          <p:cNvSpPr/>
          <p:nvPr/>
        </p:nvSpPr>
        <p:spPr bwMode="gray">
          <a:xfrm>
            <a:off x="537988" y="5205828"/>
            <a:ext cx="3406277" cy="1148123"/>
          </a:xfrm>
          <a:prstGeom prst="wedgeRectCallout">
            <a:avLst>
              <a:gd name="adj1" fmla="val 85339"/>
              <a:gd name="adj2" fmla="val 2126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The first approval must be approved before the second approval can be actioned</a:t>
            </a:r>
            <a:endParaRPr lang="en-US" sz="1867" dirty="0">
              <a:solidFill>
                <a:srgbClr val="FFFFFF"/>
              </a:solidFill>
            </a:endParaRPr>
          </a:p>
        </p:txBody>
      </p:sp>
      <p:sp>
        <p:nvSpPr>
          <p:cNvPr id="10" name="Title 2"/>
          <p:cNvSpPr txBox="1">
            <a:spLocks/>
          </p:cNvSpPr>
          <p:nvPr/>
        </p:nvSpPr>
        <p:spPr bwMode="black">
          <a:xfrm>
            <a:off x="609442" y="521208"/>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Tree>
    <p:extLst>
      <p:ext uri="{BB962C8B-B14F-4D97-AF65-F5344CB8AC3E}">
        <p14:creationId xmlns:p14="http://schemas.microsoft.com/office/powerpoint/2010/main" val="784423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5065" y="1662850"/>
            <a:ext cx="8854420" cy="4001679"/>
          </a:xfrm>
          <a:prstGeom prst="rect">
            <a:avLst/>
          </a:prstGeom>
        </p:spPr>
      </p:pic>
      <p:sp>
        <p:nvSpPr>
          <p:cNvPr id="2" name="Title 1"/>
          <p:cNvSpPr>
            <a:spLocks noGrp="1"/>
          </p:cNvSpPr>
          <p:nvPr>
            <p:ph type="title"/>
          </p:nvPr>
        </p:nvSpPr>
        <p:spPr/>
        <p:txBody>
          <a:bodyPr/>
          <a:lstStyle/>
          <a:p>
            <a:r>
              <a:rPr lang="en-AU" dirty="0" smtClean="0"/>
              <a:t>SMA Service </a:t>
            </a:r>
            <a:r>
              <a:rPr lang="en-AU" dirty="0"/>
              <a:t>Portal</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pPr/>
              <a:t>4</a:t>
            </a:fld>
            <a:endParaRPr lang="en-US"/>
          </a:p>
        </p:txBody>
      </p:sp>
      <p:sp>
        <p:nvSpPr>
          <p:cNvPr id="3" name="Text Placeholder 2"/>
          <p:cNvSpPr>
            <a:spLocks noGrp="1"/>
          </p:cNvSpPr>
          <p:nvPr>
            <p:ph type="body" sz="quarter" idx="1"/>
          </p:nvPr>
        </p:nvSpPr>
        <p:spPr/>
        <p:txBody>
          <a:bodyPr/>
          <a:lstStyle/>
          <a:p>
            <a:r>
              <a:rPr lang="en-US" dirty="0"/>
              <a:t>Self-Service reduces ticket volume and increase user satisfaction</a:t>
            </a:r>
          </a:p>
        </p:txBody>
      </p:sp>
      <p:sp>
        <p:nvSpPr>
          <p:cNvPr id="9" name="Rectangular Callout 8"/>
          <p:cNvSpPr/>
          <p:nvPr/>
        </p:nvSpPr>
        <p:spPr bwMode="ltGray">
          <a:xfrm>
            <a:off x="7801524" y="542210"/>
            <a:ext cx="2029292" cy="553240"/>
          </a:xfrm>
          <a:prstGeom prst="wedgeRectCallout">
            <a:avLst>
              <a:gd name="adj1" fmla="val 71540"/>
              <a:gd name="adj2" fmla="val 150981"/>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Shopping Cart</a:t>
            </a:r>
            <a:endParaRPr lang="en-US" sz="1600" kern="0" dirty="0" err="1" smtClean="0">
              <a:solidFill>
                <a:srgbClr val="FFFFFF"/>
              </a:solidFill>
              <a:sym typeface="Calibri"/>
            </a:endParaRPr>
          </a:p>
        </p:txBody>
      </p:sp>
      <p:sp>
        <p:nvSpPr>
          <p:cNvPr id="10" name="Rectangular Callout 9"/>
          <p:cNvSpPr/>
          <p:nvPr/>
        </p:nvSpPr>
        <p:spPr bwMode="ltGray">
          <a:xfrm>
            <a:off x="9961445" y="528961"/>
            <a:ext cx="2029292" cy="553240"/>
          </a:xfrm>
          <a:prstGeom prst="wedgeRectCallout">
            <a:avLst>
              <a:gd name="adj1" fmla="val -16260"/>
              <a:gd name="adj2" fmla="val 151830"/>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Notifications</a:t>
            </a:r>
            <a:endParaRPr lang="en-US" kern="0" dirty="0" err="1" smtClean="0">
              <a:solidFill>
                <a:srgbClr val="FFFFFF"/>
              </a:solidFill>
              <a:sym typeface="Calibri"/>
            </a:endParaRPr>
          </a:p>
        </p:txBody>
      </p:sp>
      <p:sp>
        <p:nvSpPr>
          <p:cNvPr id="11" name="Rectangular Callout 10"/>
          <p:cNvSpPr/>
          <p:nvPr/>
        </p:nvSpPr>
        <p:spPr bwMode="ltGray">
          <a:xfrm>
            <a:off x="262625" y="2438400"/>
            <a:ext cx="2023375" cy="990600"/>
          </a:xfrm>
          <a:prstGeom prst="wedgeRectCallout">
            <a:avLst>
              <a:gd name="adj1" fmla="val 102078"/>
              <a:gd name="adj2" fmla="val -51877"/>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Search for News, catalog offerings, and knowledge articles</a:t>
            </a:r>
            <a:endParaRPr lang="en-US" sz="1600" kern="0" dirty="0" err="1" smtClean="0">
              <a:solidFill>
                <a:srgbClr val="FFFFFF"/>
              </a:solidFill>
              <a:sym typeface="Calibri"/>
            </a:endParaRPr>
          </a:p>
        </p:txBody>
      </p:sp>
      <p:sp>
        <p:nvSpPr>
          <p:cNvPr id="12" name="Rectangular Callout 11"/>
          <p:cNvSpPr/>
          <p:nvPr/>
        </p:nvSpPr>
        <p:spPr bwMode="ltGray">
          <a:xfrm>
            <a:off x="4815306" y="5922766"/>
            <a:ext cx="2347494" cy="553240"/>
          </a:xfrm>
          <a:prstGeom prst="wedgeRectCallout">
            <a:avLst>
              <a:gd name="adj1" fmla="val 5080"/>
              <a:gd name="adj2" fmla="val -120078"/>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err="1" smtClean="0">
                <a:solidFill>
                  <a:srgbClr val="FFFFFF"/>
                </a:solidFill>
                <a:sym typeface="Calibri"/>
              </a:rPr>
              <a:t>Catalog</a:t>
            </a:r>
            <a:r>
              <a:rPr lang="en-AU" sz="1600" kern="0" dirty="0" smtClean="0">
                <a:solidFill>
                  <a:srgbClr val="FFFFFF"/>
                </a:solidFill>
                <a:sym typeface="Calibri"/>
              </a:rPr>
              <a:t> offerings</a:t>
            </a:r>
            <a:endParaRPr lang="en-US" sz="1600" kern="0" dirty="0" err="1" smtClean="0">
              <a:solidFill>
                <a:srgbClr val="FFFFFF"/>
              </a:solidFill>
              <a:sym typeface="Calibri"/>
            </a:endParaRPr>
          </a:p>
        </p:txBody>
      </p:sp>
    </p:spTree>
    <p:extLst>
      <p:ext uri="{BB962C8B-B14F-4D97-AF65-F5344CB8AC3E}">
        <p14:creationId xmlns:p14="http://schemas.microsoft.com/office/powerpoint/2010/main" val="3042848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871" y="932689"/>
            <a:ext cx="6531428" cy="473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938531" y="1191147"/>
            <a:ext cx="4405630" cy="4452138"/>
          </a:xfrm>
        </p:spPr>
        <p:txBody>
          <a:bodyPr/>
          <a:lstStyle/>
          <a:p>
            <a:r>
              <a:rPr lang="en-AU" dirty="0" smtClean="0"/>
              <a:t>To add an approval, go to the </a:t>
            </a:r>
            <a:r>
              <a:rPr lang="en-AU" i="1" dirty="0" smtClean="0"/>
              <a:t>Approve </a:t>
            </a:r>
            <a:r>
              <a:rPr lang="en-AU" dirty="0" smtClean="0"/>
              <a:t>tab in the Task plan:</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lumMod val="75000"/>
                  </a:srgbClr>
                </a:solidFill>
              </a:rPr>
              <a:pPr/>
              <a:t>40</a:t>
            </a:fld>
            <a:endParaRPr lang="en-US" dirty="0">
              <a:solidFill>
                <a:srgbClr val="FFFFFF">
                  <a:lumMod val="75000"/>
                </a:srgbClr>
              </a:solidFill>
            </a:endParaRPr>
          </a:p>
        </p:txBody>
      </p:sp>
      <p:sp>
        <p:nvSpPr>
          <p:cNvPr id="2" name="Title 1"/>
          <p:cNvSpPr>
            <a:spLocks noGrp="1"/>
          </p:cNvSpPr>
          <p:nvPr>
            <p:ph type="title"/>
          </p:nvPr>
        </p:nvSpPr>
        <p:spPr/>
        <p:txBody>
          <a:bodyPr/>
          <a:lstStyle/>
          <a:p>
            <a:r>
              <a:rPr lang="en-US" dirty="0"/>
              <a:t>Approval Plan – Add an Approval</a:t>
            </a:r>
            <a:br>
              <a:rPr lang="en-US" dirty="0"/>
            </a:br>
            <a:endParaRPr lang="en-US" dirty="0"/>
          </a:p>
        </p:txBody>
      </p:sp>
      <p:pic>
        <p:nvPicPr>
          <p:cNvPr id="7" name="Picture 6"/>
          <p:cNvPicPr/>
          <p:nvPr/>
        </p:nvPicPr>
        <p:blipFill>
          <a:blip r:embed="rId4"/>
          <a:stretch>
            <a:fillRect/>
          </a:stretch>
        </p:blipFill>
        <p:spPr>
          <a:xfrm>
            <a:off x="438912" y="2022010"/>
            <a:ext cx="3491653" cy="3009053"/>
          </a:xfrm>
          <a:prstGeom prst="rect">
            <a:avLst/>
          </a:prstGeom>
          <a:ln>
            <a:solidFill>
              <a:schemeClr val="bg1">
                <a:lumMod val="75000"/>
              </a:schemeClr>
            </a:solidFill>
          </a:ln>
        </p:spPr>
      </p:pic>
      <p:pic>
        <p:nvPicPr>
          <p:cNvPr id="8" name="Picture 7"/>
          <p:cNvPicPr/>
          <p:nvPr/>
        </p:nvPicPr>
        <p:blipFill>
          <a:blip r:embed="rId5"/>
          <a:stretch>
            <a:fillRect/>
          </a:stretch>
        </p:blipFill>
        <p:spPr>
          <a:xfrm>
            <a:off x="2905296" y="3526536"/>
            <a:ext cx="2945553" cy="1764453"/>
          </a:xfrm>
          <a:prstGeom prst="rect">
            <a:avLst/>
          </a:prstGeom>
          <a:ln>
            <a:solidFill>
              <a:schemeClr val="bg1">
                <a:lumMod val="75000"/>
              </a:schemeClr>
            </a:solidFill>
          </a:ln>
        </p:spPr>
      </p:pic>
      <p:sp>
        <p:nvSpPr>
          <p:cNvPr id="10" name="Rectangular Callout 9"/>
          <p:cNvSpPr/>
          <p:nvPr/>
        </p:nvSpPr>
        <p:spPr bwMode="gray">
          <a:xfrm>
            <a:off x="611634" y="5290990"/>
            <a:ext cx="1643039" cy="860697"/>
          </a:xfrm>
          <a:prstGeom prst="wedgeRectCallout">
            <a:avLst>
              <a:gd name="adj1" fmla="val 1176"/>
              <a:gd name="adj2" fmla="val -12846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1. Click the pencil icon</a:t>
            </a:r>
            <a:endParaRPr lang="en-US" sz="1600" dirty="0">
              <a:solidFill>
                <a:srgbClr val="FFFFFF"/>
              </a:solidFill>
            </a:endParaRPr>
          </a:p>
        </p:txBody>
      </p:sp>
      <p:sp>
        <p:nvSpPr>
          <p:cNvPr id="11" name="Rectangular Callout 10"/>
          <p:cNvSpPr/>
          <p:nvPr/>
        </p:nvSpPr>
        <p:spPr bwMode="gray">
          <a:xfrm>
            <a:off x="2905295" y="5290989"/>
            <a:ext cx="2055724" cy="860697"/>
          </a:xfrm>
          <a:prstGeom prst="wedgeRectCallout">
            <a:avLst>
              <a:gd name="adj1" fmla="val -3728"/>
              <a:gd name="adj2" fmla="val -16161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2. Click Approval</a:t>
            </a:r>
            <a:endParaRPr lang="en-US" sz="1600" dirty="0">
              <a:solidFill>
                <a:srgbClr val="FFFFFF"/>
              </a:solidFill>
            </a:endParaRPr>
          </a:p>
        </p:txBody>
      </p:sp>
      <p:sp>
        <p:nvSpPr>
          <p:cNvPr id="12" name="Rectangular Callout 11"/>
          <p:cNvSpPr/>
          <p:nvPr/>
        </p:nvSpPr>
        <p:spPr bwMode="gray">
          <a:xfrm>
            <a:off x="7840179" y="5773248"/>
            <a:ext cx="3747917" cy="879400"/>
          </a:xfrm>
          <a:prstGeom prst="wedgeRectCallout">
            <a:avLst>
              <a:gd name="adj1" fmla="val -45419"/>
              <a:gd name="adj2" fmla="val -13891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3. Choose a </a:t>
            </a:r>
            <a:r>
              <a:rPr lang="en-AU" sz="1600" i="1" dirty="0">
                <a:solidFill>
                  <a:srgbClr val="FFFFFF"/>
                </a:solidFill>
              </a:rPr>
              <a:t>User</a:t>
            </a:r>
            <a:r>
              <a:rPr lang="en-AU" sz="1600" dirty="0">
                <a:solidFill>
                  <a:srgbClr val="FFFFFF"/>
                </a:solidFill>
              </a:rPr>
              <a:t>, </a:t>
            </a:r>
            <a:r>
              <a:rPr lang="en-AU" sz="1600" i="1" dirty="0">
                <a:solidFill>
                  <a:srgbClr val="FFFFFF"/>
                </a:solidFill>
              </a:rPr>
              <a:t>Group</a:t>
            </a:r>
            <a:r>
              <a:rPr lang="en-AU" sz="1600" dirty="0">
                <a:solidFill>
                  <a:srgbClr val="FFFFFF"/>
                </a:solidFill>
              </a:rPr>
              <a:t> or </a:t>
            </a:r>
            <a:r>
              <a:rPr lang="en-AU" sz="1600" i="1" dirty="0">
                <a:solidFill>
                  <a:srgbClr val="FFFFFF"/>
                </a:solidFill>
              </a:rPr>
              <a:t>Expression</a:t>
            </a:r>
            <a:r>
              <a:rPr lang="en-AU" sz="1600" dirty="0">
                <a:solidFill>
                  <a:srgbClr val="FFFFFF"/>
                </a:solidFill>
              </a:rPr>
              <a:t> to set the approver</a:t>
            </a:r>
            <a:endParaRPr lang="en-US" sz="1600" i="1" dirty="0">
              <a:solidFill>
                <a:srgbClr val="FFFFFF"/>
              </a:solidFill>
            </a:endParaRPr>
          </a:p>
        </p:txBody>
      </p:sp>
      <p:sp>
        <p:nvSpPr>
          <p:cNvPr id="13" name="Title 2"/>
          <p:cNvSpPr txBox="1">
            <a:spLocks/>
          </p:cNvSpPr>
          <p:nvPr/>
        </p:nvSpPr>
        <p:spPr bwMode="black">
          <a:xfrm>
            <a:off x="609442" y="521208"/>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Tree>
    <p:extLst>
      <p:ext uri="{BB962C8B-B14F-4D97-AF65-F5344CB8AC3E}">
        <p14:creationId xmlns:p14="http://schemas.microsoft.com/office/powerpoint/2010/main" val="31837506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785" y="768137"/>
            <a:ext cx="3826513" cy="2665943"/>
          </a:xfrm>
        </p:spPr>
        <p:txBody>
          <a:bodyPr>
            <a:normAutofit fontScale="85000" lnSpcReduction="20000"/>
          </a:bodyPr>
          <a:lstStyle/>
          <a:p>
            <a:r>
              <a:rPr lang="en-US" dirty="0" smtClean="0"/>
              <a:t>Approval Strategy</a:t>
            </a:r>
          </a:p>
          <a:p>
            <a:pPr lvl="1"/>
            <a:r>
              <a:rPr lang="en-US" dirty="0" smtClean="0"/>
              <a:t>All must approve</a:t>
            </a:r>
          </a:p>
          <a:p>
            <a:pPr lvl="1"/>
            <a:r>
              <a:rPr lang="en-US" dirty="0" smtClean="0"/>
              <a:t>All must approve – immediate deny</a:t>
            </a:r>
          </a:p>
          <a:p>
            <a:pPr lvl="1"/>
            <a:r>
              <a:rPr lang="en-US" dirty="0" smtClean="0"/>
              <a:t>Quorum</a:t>
            </a:r>
          </a:p>
          <a:p>
            <a:pPr lvl="1"/>
            <a:r>
              <a:rPr lang="en-US" dirty="0" smtClean="0"/>
              <a:t>One must approve</a:t>
            </a:r>
          </a:p>
          <a:p>
            <a:pPr lvl="1"/>
            <a:r>
              <a:rPr lang="en-US" dirty="0"/>
              <a:t>One must </a:t>
            </a:r>
            <a:r>
              <a:rPr lang="en-US" dirty="0" smtClean="0"/>
              <a:t>approve – immediate deny</a:t>
            </a:r>
            <a:endParaRPr lang="en-US" dirty="0"/>
          </a:p>
          <a:p>
            <a:pPr lvl="1"/>
            <a:endParaRPr lang="en-US" dirty="0"/>
          </a:p>
        </p:txBody>
      </p:sp>
      <p:sp>
        <p:nvSpPr>
          <p:cNvPr id="8" name="Slide Number Placeholder 7"/>
          <p:cNvSpPr>
            <a:spLocks noGrp="1"/>
          </p:cNvSpPr>
          <p:nvPr>
            <p:ph type="sldNum" sz="quarter" idx="4"/>
          </p:nvPr>
        </p:nvSpPr>
        <p:spPr/>
        <p:txBody>
          <a:bodyPr/>
          <a:lstStyle/>
          <a:p>
            <a:fld id="{0FB999A9-77CE-4AD1-9911-24A29F08BC34}" type="slidenum">
              <a:rPr lang="en-US" smtClean="0">
                <a:solidFill>
                  <a:srgbClr val="FFFFFF">
                    <a:lumMod val="75000"/>
                  </a:srgbClr>
                </a:solidFill>
              </a:rPr>
              <a:pPr/>
              <a:t>41</a:t>
            </a:fld>
            <a:endParaRPr lang="en-US" dirty="0">
              <a:solidFill>
                <a:srgbClr val="FFFFFF">
                  <a:lumMod val="75000"/>
                </a:srgbClr>
              </a:solidFill>
            </a:endParaRPr>
          </a:p>
        </p:txBody>
      </p:sp>
      <p:sp>
        <p:nvSpPr>
          <p:cNvPr id="2" name="Title 1"/>
          <p:cNvSpPr>
            <a:spLocks noGrp="1"/>
          </p:cNvSpPr>
          <p:nvPr>
            <p:ph type="title"/>
          </p:nvPr>
        </p:nvSpPr>
        <p:spPr>
          <a:xfrm>
            <a:off x="946785" y="228137"/>
            <a:ext cx="10311765" cy="1080000"/>
          </a:xfrm>
        </p:spPr>
        <p:txBody>
          <a:bodyPr/>
          <a:lstStyle/>
          <a:p>
            <a:r>
              <a:rPr lang="en-US" dirty="0"/>
              <a:t>Approval Strategy</a:t>
            </a:r>
            <a:br>
              <a:rPr lang="en-US" dirty="0"/>
            </a:br>
            <a:endParaRPr lang="en-US" dirty="0"/>
          </a:p>
        </p:txBody>
      </p:sp>
      <p:grpSp>
        <p:nvGrpSpPr>
          <p:cNvPr id="6" name="Group 5"/>
          <p:cNvGrpSpPr/>
          <p:nvPr/>
        </p:nvGrpSpPr>
        <p:grpSpPr>
          <a:xfrm>
            <a:off x="1772788" y="3338989"/>
            <a:ext cx="3739661" cy="3152508"/>
            <a:chOff x="1094728" y="2391507"/>
            <a:chExt cx="2804746" cy="2364381"/>
          </a:xfrm>
        </p:grpSpPr>
        <p:pic>
          <p:nvPicPr>
            <p:cNvPr id="7" name="Picture 6"/>
            <p:cNvPicPr/>
            <p:nvPr/>
          </p:nvPicPr>
          <p:blipFill rotWithShape="1">
            <a:blip r:embed="rId3"/>
            <a:srcRect l="36264" t="30259"/>
            <a:stretch/>
          </p:blipFill>
          <p:spPr>
            <a:xfrm>
              <a:off x="1094728" y="2391507"/>
              <a:ext cx="2804746" cy="2364381"/>
            </a:xfrm>
            <a:prstGeom prst="rect">
              <a:avLst/>
            </a:prstGeom>
            <a:ln>
              <a:solidFill>
                <a:schemeClr val="bg1">
                  <a:lumMod val="75000"/>
                </a:schemeClr>
              </a:solidFill>
            </a:ln>
          </p:spPr>
        </p:pic>
        <p:sp>
          <p:nvSpPr>
            <p:cNvPr id="5" name="TextBox 4"/>
            <p:cNvSpPr txBox="1"/>
            <p:nvPr/>
          </p:nvSpPr>
          <p:spPr bwMode="gray">
            <a:xfrm>
              <a:off x="1411335" y="4082068"/>
              <a:ext cx="1112142" cy="192409"/>
            </a:xfrm>
            <a:prstGeom prst="rect">
              <a:avLst/>
            </a:prstGeom>
            <a:solidFill>
              <a:schemeClr val="bg1"/>
            </a:solidFill>
            <a:ln>
              <a:solidFill>
                <a:schemeClr val="bg1"/>
              </a:solidFill>
            </a:ln>
          </p:spPr>
          <p:txBody>
            <a:bodyPr wrap="square" rtlCol="0">
              <a:spAutoFit/>
            </a:bodyPr>
            <a:lstStyle/>
            <a:p>
              <a:pPr defTabSz="573603">
                <a:spcAft>
                  <a:spcPts val="533"/>
                </a:spcAft>
                <a:buSzPct val="100000"/>
              </a:pPr>
              <a:r>
                <a:rPr lang="en-US" sz="1067" dirty="0">
                  <a:solidFill>
                    <a:srgbClr val="212E35">
                      <a:lumMod val="50000"/>
                      <a:lumOff val="50000"/>
                    </a:srgbClr>
                  </a:solidFill>
                  <a:cs typeface="HP Simplified" pitchFamily="34" charset="0"/>
                </a:rPr>
                <a:t>BU manager approve</a:t>
              </a:r>
            </a:p>
          </p:txBody>
        </p:sp>
      </p:grpSp>
      <p:pic>
        <p:nvPicPr>
          <p:cNvPr id="4" name="Picture 3"/>
          <p:cNvPicPr>
            <a:picLocks noChangeAspect="1"/>
          </p:cNvPicPr>
          <p:nvPr/>
        </p:nvPicPr>
        <p:blipFill>
          <a:blip r:embed="rId4"/>
          <a:stretch>
            <a:fillRect/>
          </a:stretch>
        </p:blipFill>
        <p:spPr>
          <a:xfrm>
            <a:off x="4773298" y="1619496"/>
            <a:ext cx="7023427" cy="3438985"/>
          </a:xfrm>
          <a:prstGeom prst="rect">
            <a:avLst/>
          </a:prstGeom>
        </p:spPr>
      </p:pic>
      <p:sp>
        <p:nvSpPr>
          <p:cNvPr id="10" name="Title 2"/>
          <p:cNvSpPr txBox="1">
            <a:spLocks/>
          </p:cNvSpPr>
          <p:nvPr/>
        </p:nvSpPr>
        <p:spPr bwMode="black">
          <a:xfrm>
            <a:off x="922592" y="345760"/>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endParaRPr lang="en-US" sz="2800" dirty="0"/>
          </a:p>
        </p:txBody>
      </p:sp>
    </p:spTree>
    <p:extLst>
      <p:ext uri="{BB962C8B-B14F-4D97-AF65-F5344CB8AC3E}">
        <p14:creationId xmlns:p14="http://schemas.microsoft.com/office/powerpoint/2010/main" val="14309842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24696" y="3929240"/>
            <a:ext cx="5700817" cy="2821499"/>
          </a:xfrm>
          <a:prstGeom prst="rect">
            <a:avLst/>
          </a:prstGeom>
        </p:spPr>
      </p:pic>
      <p:sp>
        <p:nvSpPr>
          <p:cNvPr id="4" name="Content Placeholder 3"/>
          <p:cNvSpPr>
            <a:spLocks noGrp="1"/>
          </p:cNvSpPr>
          <p:nvPr>
            <p:ph idx="1"/>
          </p:nvPr>
        </p:nvSpPr>
        <p:spPr>
          <a:xfrm>
            <a:off x="343204" y="931668"/>
            <a:ext cx="3373898" cy="4452138"/>
          </a:xfrm>
        </p:spPr>
        <p:txBody>
          <a:bodyPr/>
          <a:lstStyle/>
          <a:p>
            <a:r>
              <a:rPr lang="en-US" dirty="0" smtClean="0"/>
              <a:t>Approvals can be made:</a:t>
            </a:r>
          </a:p>
          <a:p>
            <a:pPr lvl="1"/>
            <a:r>
              <a:rPr lang="en-US" dirty="0" smtClean="0"/>
              <a:t>IT Agent Interface</a:t>
            </a:r>
          </a:p>
          <a:p>
            <a:pPr lvl="1"/>
            <a:r>
              <a:rPr lang="en-US" dirty="0" smtClean="0"/>
              <a:t>Self-Service Portal interface or mobile</a:t>
            </a:r>
            <a:endParaRPr lang="en-US" dirty="0"/>
          </a:p>
        </p:txBody>
      </p:sp>
      <p:sp>
        <p:nvSpPr>
          <p:cNvPr id="2" name="Title 1"/>
          <p:cNvSpPr>
            <a:spLocks noGrp="1"/>
          </p:cNvSpPr>
          <p:nvPr>
            <p:ph type="title"/>
          </p:nvPr>
        </p:nvSpPr>
        <p:spPr>
          <a:xfrm>
            <a:off x="946786" y="258758"/>
            <a:ext cx="10311765" cy="1080000"/>
          </a:xfrm>
        </p:spPr>
        <p:txBody>
          <a:bodyPr/>
          <a:lstStyle/>
          <a:p>
            <a:r>
              <a:rPr lang="en-US" dirty="0" smtClean="0"/>
              <a:t>Executing Approvals</a:t>
            </a:r>
            <a:r>
              <a:rPr lang="en-US" dirty="0"/>
              <a:t/>
            </a:r>
            <a:br>
              <a:rPr lang="en-US" dirty="0"/>
            </a:br>
            <a:endParaRPr lang="en-US" dirty="0"/>
          </a:p>
        </p:txBody>
      </p:sp>
      <p:pic>
        <p:nvPicPr>
          <p:cNvPr id="6" name="Picture 5"/>
          <p:cNvPicPr>
            <a:picLocks noChangeAspect="1"/>
          </p:cNvPicPr>
          <p:nvPr/>
        </p:nvPicPr>
        <p:blipFill>
          <a:blip r:embed="rId4"/>
          <a:stretch>
            <a:fillRect/>
          </a:stretch>
        </p:blipFill>
        <p:spPr>
          <a:xfrm>
            <a:off x="3831393" y="1101092"/>
            <a:ext cx="8234752" cy="4006283"/>
          </a:xfrm>
          <a:prstGeom prst="rect">
            <a:avLst/>
          </a:prstGeom>
        </p:spPr>
      </p:pic>
      <p:pic>
        <p:nvPicPr>
          <p:cNvPr id="5" name="Picture 4"/>
          <p:cNvPicPr>
            <a:picLocks noChangeAspect="1"/>
          </p:cNvPicPr>
          <p:nvPr/>
        </p:nvPicPr>
        <p:blipFill>
          <a:blip r:embed="rId5"/>
          <a:stretch>
            <a:fillRect/>
          </a:stretch>
        </p:blipFill>
        <p:spPr>
          <a:xfrm>
            <a:off x="722606" y="2939346"/>
            <a:ext cx="3543711" cy="3434785"/>
          </a:xfrm>
          <a:prstGeom prst="rect">
            <a:avLst/>
          </a:prstGeom>
        </p:spPr>
      </p:pic>
      <p:sp>
        <p:nvSpPr>
          <p:cNvPr id="11" name="Rectangular Callout 10"/>
          <p:cNvSpPr/>
          <p:nvPr/>
        </p:nvSpPr>
        <p:spPr bwMode="gray">
          <a:xfrm>
            <a:off x="2056178" y="5885859"/>
            <a:ext cx="2312033" cy="667479"/>
          </a:xfrm>
          <a:prstGeom prst="wedgeRectCallout">
            <a:avLst>
              <a:gd name="adj1" fmla="val -2000"/>
              <a:gd name="adj2" fmla="val -17385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1. Click </a:t>
            </a:r>
            <a:r>
              <a:rPr lang="en-AU" sz="1600" i="1" dirty="0">
                <a:solidFill>
                  <a:srgbClr val="FFFFFF"/>
                </a:solidFill>
              </a:rPr>
              <a:t>Approve</a:t>
            </a:r>
            <a:endParaRPr lang="en-US" sz="1600" i="1" dirty="0">
              <a:solidFill>
                <a:srgbClr val="FFFFFF"/>
              </a:solidFill>
            </a:endParaRPr>
          </a:p>
        </p:txBody>
      </p:sp>
      <p:sp>
        <p:nvSpPr>
          <p:cNvPr id="12" name="Rectangular Callout 11"/>
          <p:cNvSpPr/>
          <p:nvPr/>
        </p:nvSpPr>
        <p:spPr bwMode="gray">
          <a:xfrm>
            <a:off x="9327874" y="4512767"/>
            <a:ext cx="2312033" cy="926147"/>
          </a:xfrm>
          <a:prstGeom prst="wedgeRectCallout">
            <a:avLst>
              <a:gd name="adj1" fmla="val 7794"/>
              <a:gd name="adj2" fmla="val -16217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AU" sz="1600" dirty="0">
                <a:solidFill>
                  <a:srgbClr val="FFFFFF"/>
                </a:solidFill>
              </a:rPr>
              <a:t>2. Click </a:t>
            </a:r>
            <a:r>
              <a:rPr lang="en-AU" sz="1600" i="1" dirty="0">
                <a:solidFill>
                  <a:srgbClr val="FFFFFF"/>
                </a:solidFill>
              </a:rPr>
              <a:t>Approve</a:t>
            </a:r>
            <a:r>
              <a:rPr lang="en-AU" sz="1600" dirty="0">
                <a:solidFill>
                  <a:srgbClr val="FFFFFF"/>
                </a:solidFill>
              </a:rPr>
              <a:t> then </a:t>
            </a:r>
            <a:r>
              <a:rPr lang="en-AU" sz="1600" i="1" dirty="0">
                <a:solidFill>
                  <a:srgbClr val="FFFFFF"/>
                </a:solidFill>
              </a:rPr>
              <a:t>Save</a:t>
            </a:r>
            <a:endParaRPr lang="en-US" sz="1600" i="1" dirty="0">
              <a:solidFill>
                <a:srgbClr val="FFFFFF"/>
              </a:solidFill>
            </a:endParaRPr>
          </a:p>
        </p:txBody>
      </p:sp>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42</a:t>
            </a:fld>
            <a:endParaRPr lang="en-US" dirty="0">
              <a:solidFill>
                <a:srgbClr val="FFFFFF">
                  <a:lumMod val="75000"/>
                </a:srgbClr>
              </a:solidFill>
            </a:endParaRPr>
          </a:p>
        </p:txBody>
      </p:sp>
      <p:sp>
        <p:nvSpPr>
          <p:cNvPr id="8" name="Rectangle 7"/>
          <p:cNvSpPr/>
          <p:nvPr/>
        </p:nvSpPr>
        <p:spPr>
          <a:xfrm>
            <a:off x="3843268" y="1112967"/>
            <a:ext cx="232607" cy="237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1966862" y="2563543"/>
            <a:ext cx="1864531" cy="1721728"/>
          </a:xfrm>
          <a:prstGeom prst="rect">
            <a:avLst/>
          </a:prstGeom>
        </p:spPr>
      </p:pic>
    </p:spTree>
    <p:extLst>
      <p:ext uri="{BB962C8B-B14F-4D97-AF65-F5344CB8AC3E}">
        <p14:creationId xmlns:p14="http://schemas.microsoft.com/office/powerpoint/2010/main" val="40288755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43</a:t>
            </a:fld>
            <a:endParaRPr lang="en-US"/>
          </a:p>
        </p:txBody>
      </p:sp>
      <p:sp>
        <p:nvSpPr>
          <p:cNvPr id="7" name="Text Placeholder 6"/>
          <p:cNvSpPr>
            <a:spLocks noGrp="1"/>
          </p:cNvSpPr>
          <p:nvPr>
            <p:ph idx="1"/>
          </p:nvPr>
        </p:nvSpPr>
        <p:spPr>
          <a:xfrm>
            <a:off x="605790" y="1349758"/>
            <a:ext cx="8376285" cy="5235505"/>
          </a:xfrm>
        </p:spPr>
        <p:txBody>
          <a:bodyPr/>
          <a:lstStyle/>
          <a:p>
            <a:r>
              <a:rPr lang="en-US" dirty="0" smtClean="0"/>
              <a:t>Self-Service Quick Flow Demo Card</a:t>
            </a:r>
          </a:p>
          <a:p>
            <a:r>
              <a:rPr lang="en-US" dirty="0" smtClean="0"/>
              <a:t>Mobile Quick Flow Demo Card</a:t>
            </a:r>
          </a:p>
          <a:p>
            <a:endParaRPr lang="en-US" dirty="0"/>
          </a:p>
        </p:txBody>
      </p:sp>
      <p:grpSp>
        <p:nvGrpSpPr>
          <p:cNvPr id="16" name="Group 15"/>
          <p:cNvGrpSpPr>
            <a:grpSpLocks noChangeAspect="1"/>
          </p:cNvGrpSpPr>
          <p:nvPr/>
        </p:nvGrpSpPr>
        <p:grpSpPr>
          <a:xfrm>
            <a:off x="9818949" y="4011752"/>
            <a:ext cx="1932883" cy="2414353"/>
            <a:chOff x="5861275" y="443523"/>
            <a:chExt cx="2471272" cy="3086844"/>
          </a:xfrm>
        </p:grpSpPr>
        <p:grpSp>
          <p:nvGrpSpPr>
            <p:cNvPr id="17" name="Group 16"/>
            <p:cNvGrpSpPr/>
            <p:nvPr/>
          </p:nvGrpSpPr>
          <p:grpSpPr>
            <a:xfrm>
              <a:off x="6248893" y="443523"/>
              <a:ext cx="2083654" cy="1788232"/>
              <a:chOff x="6791325" y="443524"/>
              <a:chExt cx="2083655" cy="1788232"/>
            </a:xfrm>
          </p:grpSpPr>
          <p:sp>
            <p:nvSpPr>
              <p:cNvPr id="19" name="Rectangle 18"/>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0" name="Picture 19"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3216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46785" y="967383"/>
            <a:ext cx="9811210" cy="5406935"/>
          </a:xfrm>
          <a:prstGeom prst="rect">
            <a:avLst/>
          </a:prstGeom>
          <a:solidFill>
            <a:schemeClr val="accent4"/>
          </a:solidFill>
        </p:spPr>
      </p:pic>
      <p:sp>
        <p:nvSpPr>
          <p:cNvPr id="2" name="Title 1"/>
          <p:cNvSpPr>
            <a:spLocks noGrp="1"/>
          </p:cNvSpPr>
          <p:nvPr>
            <p:ph type="title"/>
          </p:nvPr>
        </p:nvSpPr>
        <p:spPr/>
        <p:txBody>
          <a:bodyPr/>
          <a:lstStyle/>
          <a:p>
            <a:r>
              <a:rPr lang="en-US" dirty="0"/>
              <a:t>Chat with virtual or real agent</a:t>
            </a:r>
          </a:p>
        </p:txBody>
      </p:sp>
      <p:sp>
        <p:nvSpPr>
          <p:cNvPr id="6" name="Slide Number Placeholder 5"/>
          <p:cNvSpPr>
            <a:spLocks noGrp="1"/>
          </p:cNvSpPr>
          <p:nvPr>
            <p:ph type="sldNum" sz="quarter" idx="2"/>
          </p:nvPr>
        </p:nvSpPr>
        <p:spPr/>
        <p:txBody>
          <a:bodyPr/>
          <a:lstStyle/>
          <a:p>
            <a:fld id="{B016F8AB-BCEA-4347-8BA6-BE776009BC89}" type="slidenum">
              <a:rPr lang="en-US" smtClean="0"/>
              <a:pPr/>
              <a:t>5</a:t>
            </a:fld>
            <a:endParaRPr lang="en-US"/>
          </a:p>
        </p:txBody>
      </p:sp>
      <p:sp>
        <p:nvSpPr>
          <p:cNvPr id="8" name="Rectangular Callout 7"/>
          <p:cNvSpPr/>
          <p:nvPr/>
        </p:nvSpPr>
        <p:spPr bwMode="ltGray">
          <a:xfrm>
            <a:off x="5380703" y="3476065"/>
            <a:ext cx="1981200" cy="553240"/>
          </a:xfrm>
          <a:prstGeom prst="wedgeRectCallout">
            <a:avLst>
              <a:gd name="adj1" fmla="val -105420"/>
              <a:gd name="adj2" fmla="val -110467"/>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Natural language interactions</a:t>
            </a:r>
            <a:endParaRPr lang="en-US" kern="0" dirty="0" err="1" smtClean="0">
              <a:solidFill>
                <a:srgbClr val="FFFFFF"/>
              </a:solidFill>
              <a:sym typeface="Calibri"/>
            </a:endParaRPr>
          </a:p>
        </p:txBody>
      </p:sp>
      <p:sp>
        <p:nvSpPr>
          <p:cNvPr id="9" name="Rectangular Callout 8"/>
          <p:cNvSpPr/>
          <p:nvPr/>
        </p:nvSpPr>
        <p:spPr bwMode="ltGray">
          <a:xfrm>
            <a:off x="6459850" y="5105582"/>
            <a:ext cx="1981200" cy="553240"/>
          </a:xfrm>
          <a:prstGeom prst="wedgeRectCallout">
            <a:avLst>
              <a:gd name="adj1" fmla="val -105420"/>
              <a:gd name="adj2" fmla="val -110467"/>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Recommendations from Virtual Agent</a:t>
            </a:r>
            <a:endParaRPr lang="en-US" kern="0" dirty="0" err="1" smtClean="0">
              <a:solidFill>
                <a:srgbClr val="FFFFFF"/>
              </a:solidFill>
              <a:sym typeface="Calibri"/>
            </a:endParaRPr>
          </a:p>
        </p:txBody>
      </p:sp>
      <p:sp>
        <p:nvSpPr>
          <p:cNvPr id="4" name="Text Placeholder 3"/>
          <p:cNvSpPr>
            <a:spLocks noGrp="1"/>
          </p:cNvSpPr>
          <p:nvPr>
            <p:ph type="body" sz="quarter" idx="1"/>
          </p:nvPr>
        </p:nvSpPr>
        <p:spPr/>
        <p:txBody>
          <a:bodyPr/>
          <a:lstStyle/>
          <a:p>
            <a:endParaRPr lang="en-US"/>
          </a:p>
        </p:txBody>
      </p:sp>
      <p:sp>
        <p:nvSpPr>
          <p:cNvPr id="11" name="Rectangular Callout 10"/>
          <p:cNvSpPr/>
          <p:nvPr/>
        </p:nvSpPr>
        <p:spPr bwMode="ltGray">
          <a:xfrm>
            <a:off x="7118353" y="5821078"/>
            <a:ext cx="2212459" cy="553240"/>
          </a:xfrm>
          <a:prstGeom prst="wedgeRectCallout">
            <a:avLst>
              <a:gd name="adj1" fmla="val -116694"/>
              <a:gd name="adj2" fmla="val 3274"/>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Chat with Live Agent</a:t>
            </a:r>
            <a:endParaRPr lang="en-US" kern="0" dirty="0" err="1" smtClean="0">
              <a:solidFill>
                <a:srgbClr val="FFFFFF"/>
              </a:solidFill>
              <a:sym typeface="Calibri"/>
            </a:endParaRPr>
          </a:p>
        </p:txBody>
      </p:sp>
      <p:pic>
        <p:nvPicPr>
          <p:cNvPr id="3" name="Picture 2"/>
          <p:cNvPicPr>
            <a:picLocks noChangeAspect="1"/>
          </p:cNvPicPr>
          <p:nvPr/>
        </p:nvPicPr>
        <p:blipFill>
          <a:blip r:embed="rId3"/>
          <a:stretch>
            <a:fillRect/>
          </a:stretch>
        </p:blipFill>
        <p:spPr>
          <a:xfrm>
            <a:off x="9677400" y="3624318"/>
            <a:ext cx="2387600" cy="2782214"/>
          </a:xfrm>
          <a:prstGeom prst="rect">
            <a:avLst/>
          </a:prstGeom>
        </p:spPr>
      </p:pic>
      <p:sp>
        <p:nvSpPr>
          <p:cNvPr id="13" name="Rectangular Callout 12"/>
          <p:cNvSpPr/>
          <p:nvPr/>
        </p:nvSpPr>
        <p:spPr bwMode="ltGray">
          <a:xfrm>
            <a:off x="7118353" y="5813441"/>
            <a:ext cx="2212459" cy="553240"/>
          </a:xfrm>
          <a:prstGeom prst="wedgeRectCallout">
            <a:avLst>
              <a:gd name="adj1" fmla="val 67734"/>
              <a:gd name="adj2" fmla="val -229541"/>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Chat with Live Agent</a:t>
            </a:r>
            <a:endParaRPr lang="en-US" kern="0" dirty="0" err="1" smtClean="0">
              <a:solidFill>
                <a:srgbClr val="FFFFFF"/>
              </a:solidFill>
              <a:sym typeface="Calibri"/>
            </a:endParaRPr>
          </a:p>
        </p:txBody>
      </p:sp>
    </p:spTree>
    <p:extLst>
      <p:ext uri="{BB962C8B-B14F-4D97-AF65-F5344CB8AC3E}">
        <p14:creationId xmlns:p14="http://schemas.microsoft.com/office/powerpoint/2010/main" val="372953476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026228" y="1505495"/>
            <a:ext cx="5052180" cy="4992194"/>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6785" y="1613648"/>
            <a:ext cx="4603877" cy="4236546"/>
          </a:xfrm>
          <a:prstGeom prst="rect">
            <a:avLst/>
          </a:prstGeom>
        </p:spPr>
      </p:pic>
      <p:sp>
        <p:nvSpPr>
          <p:cNvPr id="2" name="Title 1"/>
          <p:cNvSpPr>
            <a:spLocks noGrp="1"/>
          </p:cNvSpPr>
          <p:nvPr>
            <p:ph type="title"/>
          </p:nvPr>
        </p:nvSpPr>
        <p:spPr/>
        <p:txBody>
          <a:bodyPr/>
          <a:lstStyle/>
          <a:p>
            <a:r>
              <a:rPr lang="en-AU" dirty="0" smtClean="0"/>
              <a:t>Smart Ticket OCR feature</a:t>
            </a:r>
            <a:endParaRPr lang="en-US" dirty="0"/>
          </a:p>
        </p:txBody>
      </p:sp>
      <p:sp>
        <p:nvSpPr>
          <p:cNvPr id="3" name="Slide Number Placeholder 2"/>
          <p:cNvSpPr>
            <a:spLocks noGrp="1"/>
          </p:cNvSpPr>
          <p:nvPr>
            <p:ph type="sldNum" sz="quarter" idx="2"/>
          </p:nvPr>
        </p:nvSpPr>
        <p:spPr/>
        <p:txBody>
          <a:bodyPr/>
          <a:lstStyle/>
          <a:p>
            <a:fld id="{0FB999A9-77CE-4AD1-9911-24A29F08BC34}" type="slidenum">
              <a:rPr lang="en-US" smtClean="0"/>
              <a:pPr/>
              <a:t>6</a:t>
            </a:fld>
            <a:endParaRPr lang="en-US" dirty="0"/>
          </a:p>
        </p:txBody>
      </p:sp>
      <p:sp>
        <p:nvSpPr>
          <p:cNvPr id="4" name="Text Placeholder 3"/>
          <p:cNvSpPr>
            <a:spLocks noGrp="1"/>
          </p:cNvSpPr>
          <p:nvPr>
            <p:ph type="body" sz="quarter" idx="1"/>
          </p:nvPr>
        </p:nvSpPr>
        <p:spPr/>
        <p:txBody>
          <a:bodyPr/>
          <a:lstStyle/>
          <a:p>
            <a:r>
              <a:rPr lang="en-AU" dirty="0"/>
              <a:t>A superior user experience, better call routing, quicker resolution time</a:t>
            </a:r>
            <a:endParaRPr lang="en-US" dirty="0"/>
          </a:p>
        </p:txBody>
      </p:sp>
      <p:pic>
        <p:nvPicPr>
          <p:cNvPr id="13" name="Picture 12"/>
          <p:cNvPicPr>
            <a:picLocks noChangeAspect="1"/>
          </p:cNvPicPr>
          <p:nvPr/>
        </p:nvPicPr>
        <p:blipFill>
          <a:blip r:embed="rId4"/>
          <a:stretch>
            <a:fillRect/>
          </a:stretch>
        </p:blipFill>
        <p:spPr>
          <a:xfrm>
            <a:off x="1766642" y="2906580"/>
            <a:ext cx="3293024" cy="2038538"/>
          </a:xfrm>
          <a:prstGeom prst="rect">
            <a:avLst/>
          </a:prstGeom>
        </p:spPr>
      </p:pic>
      <p:sp>
        <p:nvSpPr>
          <p:cNvPr id="8" name="TextBox 7"/>
          <p:cNvSpPr txBox="1"/>
          <p:nvPr/>
        </p:nvSpPr>
        <p:spPr>
          <a:xfrm>
            <a:off x="4164406" y="4724896"/>
            <a:ext cx="2772512" cy="1772793"/>
          </a:xfrm>
          <a:prstGeom prst="rect">
            <a:avLst/>
          </a:prstGeom>
          <a:solidFill>
            <a:schemeClr val="accent4"/>
          </a:solidFill>
          <a:ln>
            <a:solidFill>
              <a:schemeClr val="accent4"/>
            </a:solidFill>
          </a:ln>
        </p:spPr>
        <p:txBody>
          <a:bodyPr wrap="square" lIns="0" tIns="0" rIns="0" bIns="0" rtlCol="0">
            <a:spAutoFit/>
          </a:bodyPr>
          <a:lstStyle/>
          <a:p>
            <a:pPr defTabSz="914400" hangingPunct="0">
              <a:lnSpc>
                <a:spcPct val="90000"/>
              </a:lnSpc>
            </a:pPr>
            <a:r>
              <a:rPr lang="en-US" sz="1600" kern="0" dirty="0" smtClean="0">
                <a:solidFill>
                  <a:srgbClr val="FFFFFF"/>
                </a:solidFill>
                <a:latin typeface="Calibri"/>
                <a:sym typeface="Calibri"/>
              </a:rPr>
              <a:t>Attaching a screenshot to an email or drag/drop to a support request in the portal is all that is needed to create a new incident.  The SMA system will parse the picture and capture key information to populate all related fields.</a:t>
            </a:r>
          </a:p>
        </p:txBody>
      </p:sp>
    </p:spTree>
    <p:extLst>
      <p:ext uri="{BB962C8B-B14F-4D97-AF65-F5344CB8AC3E}">
        <p14:creationId xmlns:p14="http://schemas.microsoft.com/office/powerpoint/2010/main" val="269928003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48959" y="1469084"/>
            <a:ext cx="7569302" cy="3717567"/>
          </a:xfrm>
          <a:prstGeom prst="rect">
            <a:avLst/>
          </a:prstGeom>
        </p:spPr>
      </p:pic>
      <p:sp>
        <p:nvSpPr>
          <p:cNvPr id="19" name="Rectangular Callout 18"/>
          <p:cNvSpPr/>
          <p:nvPr/>
        </p:nvSpPr>
        <p:spPr bwMode="ltGray">
          <a:xfrm>
            <a:off x="3062546" y="675130"/>
            <a:ext cx="2212459" cy="553240"/>
          </a:xfrm>
          <a:prstGeom prst="wedgeRectCallout">
            <a:avLst>
              <a:gd name="adj1" fmla="val -85141"/>
              <a:gd name="adj2" fmla="val 202322"/>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Chat with Live Agent</a:t>
            </a:r>
            <a:endParaRPr lang="en-US" kern="0" dirty="0" err="1" smtClean="0">
              <a:solidFill>
                <a:srgbClr val="FFFFFF"/>
              </a:solidFill>
              <a:sym typeface="Calibri"/>
            </a:endParaRPr>
          </a:p>
        </p:txBody>
      </p:sp>
      <p:sp>
        <p:nvSpPr>
          <p:cNvPr id="6" name="Title 5"/>
          <p:cNvSpPr>
            <a:spLocks noGrp="1"/>
          </p:cNvSpPr>
          <p:nvPr>
            <p:ph type="title"/>
          </p:nvPr>
        </p:nvSpPr>
        <p:spPr/>
        <p:txBody>
          <a:bodyPr/>
          <a:lstStyle/>
          <a:p>
            <a:r>
              <a:rPr lang="en-US" dirty="0" smtClean="0"/>
              <a:t>Shop</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solidFill>
                  <a:srgbClr val="617D78"/>
                </a:solidFill>
              </a:rPr>
              <a:pPr/>
              <a:t>7</a:t>
            </a:fld>
            <a:endParaRPr lang="en-US">
              <a:solidFill>
                <a:srgbClr val="617D78"/>
              </a:solidFill>
            </a:endParaRPr>
          </a:p>
        </p:txBody>
      </p:sp>
      <p:pic>
        <p:nvPicPr>
          <p:cNvPr id="3" name="Picture 2"/>
          <p:cNvPicPr>
            <a:picLocks noChangeAspect="1"/>
          </p:cNvPicPr>
          <p:nvPr/>
        </p:nvPicPr>
        <p:blipFill>
          <a:blip r:embed="rId3"/>
          <a:stretch>
            <a:fillRect/>
          </a:stretch>
        </p:blipFill>
        <p:spPr>
          <a:xfrm>
            <a:off x="7980161" y="1469084"/>
            <a:ext cx="3997161" cy="3717567"/>
          </a:xfrm>
          <a:prstGeom prst="rect">
            <a:avLst/>
          </a:prstGeom>
        </p:spPr>
      </p:pic>
      <p:sp>
        <p:nvSpPr>
          <p:cNvPr id="16" name="Rectangular Callout 15"/>
          <p:cNvSpPr/>
          <p:nvPr/>
        </p:nvSpPr>
        <p:spPr bwMode="ltGray">
          <a:xfrm>
            <a:off x="8573528" y="5680706"/>
            <a:ext cx="2212459" cy="553240"/>
          </a:xfrm>
          <a:prstGeom prst="wedgeRectCallout">
            <a:avLst>
              <a:gd name="adj1" fmla="val -29147"/>
              <a:gd name="adj2" fmla="val -234873"/>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Dynamic user options</a:t>
            </a:r>
            <a:endParaRPr lang="en-US" kern="0" dirty="0" err="1" smtClean="0">
              <a:solidFill>
                <a:srgbClr val="FFFFFF"/>
              </a:solidFill>
              <a:sym typeface="Calibri"/>
            </a:endParaRPr>
          </a:p>
        </p:txBody>
      </p:sp>
      <p:sp>
        <p:nvSpPr>
          <p:cNvPr id="18" name="Rectangular Callout 17"/>
          <p:cNvSpPr/>
          <p:nvPr/>
        </p:nvSpPr>
        <p:spPr bwMode="ltGray">
          <a:xfrm>
            <a:off x="3062546" y="675130"/>
            <a:ext cx="2212459" cy="553240"/>
          </a:xfrm>
          <a:prstGeom prst="wedgeRectCallout">
            <a:avLst>
              <a:gd name="adj1" fmla="val -56700"/>
              <a:gd name="adj2" fmla="val 289404"/>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Search or Browse </a:t>
            </a:r>
            <a:r>
              <a:rPr lang="en-AU" sz="1600" kern="0" dirty="0" err="1" smtClean="0">
                <a:solidFill>
                  <a:srgbClr val="FFFFFF"/>
                </a:solidFill>
                <a:sym typeface="Calibri"/>
              </a:rPr>
              <a:t>Catalog</a:t>
            </a:r>
            <a:r>
              <a:rPr lang="en-AU" sz="1600" kern="0" dirty="0" smtClean="0">
                <a:solidFill>
                  <a:srgbClr val="FFFFFF"/>
                </a:solidFill>
                <a:sym typeface="Calibri"/>
              </a:rPr>
              <a:t> </a:t>
            </a:r>
            <a:endParaRPr lang="en-US" kern="0" dirty="0" err="1" smtClean="0">
              <a:solidFill>
                <a:srgbClr val="FFFFFF"/>
              </a:solidFill>
              <a:sym typeface="Calibri"/>
            </a:endParaRPr>
          </a:p>
        </p:txBody>
      </p:sp>
      <p:sp>
        <p:nvSpPr>
          <p:cNvPr id="21" name="Rectangular Callout 20"/>
          <p:cNvSpPr/>
          <p:nvPr/>
        </p:nvSpPr>
        <p:spPr bwMode="ltGray">
          <a:xfrm>
            <a:off x="4168775" y="5680706"/>
            <a:ext cx="2212459" cy="553240"/>
          </a:xfrm>
          <a:prstGeom prst="wedgeRectCallout">
            <a:avLst>
              <a:gd name="adj1" fmla="val 53068"/>
              <a:gd name="adj2" fmla="val -336174"/>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AU" sz="1600" kern="0" dirty="0" smtClean="0">
                <a:solidFill>
                  <a:srgbClr val="FFFFFF"/>
                </a:solidFill>
                <a:sym typeface="Calibri"/>
              </a:rPr>
              <a:t>Recent offerings</a:t>
            </a:r>
            <a:endParaRPr lang="en-US" kern="0" dirty="0" err="1" smtClean="0">
              <a:solidFill>
                <a:srgbClr val="FFFFFF"/>
              </a:solidFill>
              <a:sym typeface="Calibri"/>
            </a:endParaRPr>
          </a:p>
        </p:txBody>
      </p:sp>
    </p:spTree>
    <p:extLst>
      <p:ext uri="{BB962C8B-B14F-4D97-AF65-F5344CB8AC3E}">
        <p14:creationId xmlns:p14="http://schemas.microsoft.com/office/powerpoint/2010/main" val="346917382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6" y="235240"/>
            <a:ext cx="10311765" cy="1080000"/>
          </a:xfrm>
        </p:spPr>
        <p:txBody>
          <a:bodyPr/>
          <a:lstStyle/>
          <a:p>
            <a:r>
              <a:rPr lang="en-US" dirty="0"/>
              <a:t>Ask Friends/Help Friends</a:t>
            </a:r>
          </a:p>
        </p:txBody>
      </p:sp>
      <p:sp>
        <p:nvSpPr>
          <p:cNvPr id="3" name="Content Placeholder 2"/>
          <p:cNvSpPr>
            <a:spLocks noGrp="1"/>
          </p:cNvSpPr>
          <p:nvPr>
            <p:ph idx="1"/>
          </p:nvPr>
        </p:nvSpPr>
        <p:spPr>
          <a:xfrm>
            <a:off x="609443" y="1524002"/>
            <a:ext cx="4560584" cy="4571999"/>
          </a:xfrm>
        </p:spPr>
        <p:txBody>
          <a:bodyPr>
            <a:normAutofit fontScale="77500" lnSpcReduction="20000"/>
          </a:bodyPr>
          <a:lstStyle/>
          <a:p>
            <a:pPr marL="0" indent="0">
              <a:buNone/>
            </a:pPr>
            <a:endParaRPr lang="en-US" dirty="0" smtClean="0"/>
          </a:p>
          <a:p>
            <a:pPr marL="0" indent="0">
              <a:buNone/>
            </a:pPr>
            <a:r>
              <a:rPr lang="en-US" sz="2133" dirty="0">
                <a:solidFill>
                  <a:schemeClr val="accent1"/>
                </a:solidFill>
              </a:rPr>
              <a:t>Business Community</a:t>
            </a:r>
          </a:p>
          <a:p>
            <a:r>
              <a:rPr lang="en-US" dirty="0" smtClean="0"/>
              <a:t>Users can define profiles of expertise</a:t>
            </a:r>
          </a:p>
          <a:p>
            <a:r>
              <a:rPr lang="en-US" dirty="0" smtClean="0"/>
              <a:t>Profiles are further enhanced each time a user answers a question or works on a certain problem ticket</a:t>
            </a:r>
          </a:p>
          <a:p>
            <a:endParaRPr lang="en-US" dirty="0" smtClean="0"/>
          </a:p>
          <a:p>
            <a:pPr marL="0" indent="0">
              <a:buNone/>
            </a:pPr>
            <a:r>
              <a:rPr lang="en-US" sz="2133" dirty="0">
                <a:solidFill>
                  <a:schemeClr val="accent1"/>
                </a:solidFill>
              </a:rPr>
              <a:t>Search Based Matching</a:t>
            </a:r>
          </a:p>
          <a:p>
            <a:r>
              <a:rPr lang="en-US" dirty="0" smtClean="0"/>
              <a:t>Forum posts are matched with Expert Profiles</a:t>
            </a:r>
          </a:p>
          <a:p>
            <a:r>
              <a:rPr lang="en-US" dirty="0" smtClean="0"/>
              <a:t>Experts are proactively sent requests to help out</a:t>
            </a:r>
          </a:p>
          <a:p>
            <a:endParaRPr lang="en-US" dirty="0"/>
          </a:p>
        </p:txBody>
      </p:sp>
      <p:sp>
        <p:nvSpPr>
          <p:cNvPr id="8" name="Subtitle 1"/>
          <p:cNvSpPr txBox="1">
            <a:spLocks/>
          </p:cNvSpPr>
          <p:nvPr/>
        </p:nvSpPr>
        <p:spPr>
          <a:xfrm>
            <a:off x="813436" y="871862"/>
            <a:ext cx="10969943"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a:t>Engaging and fun </a:t>
            </a:r>
          </a:p>
          <a:p>
            <a:r>
              <a:rPr lang="en-US" sz="2400" b="0" dirty="0"/>
              <a:t>IT still controls</a:t>
            </a:r>
          </a:p>
        </p:txBody>
      </p:sp>
      <p:sp>
        <p:nvSpPr>
          <p:cNvPr id="11" name="Slide Number Placeholder 10"/>
          <p:cNvSpPr>
            <a:spLocks noGrp="1"/>
          </p:cNvSpPr>
          <p:nvPr>
            <p:ph type="sldNum" sz="quarter" idx="12"/>
          </p:nvPr>
        </p:nvSpPr>
        <p:spPr/>
        <p:txBody>
          <a:bodyPr/>
          <a:lstStyle/>
          <a:p>
            <a:fld id="{B016F8AB-BCEA-4347-8BA6-BE776009BC89}" type="slidenum">
              <a:rPr lang="en-US" smtClean="0"/>
              <a:pPr/>
              <a:t>8</a:t>
            </a:fld>
            <a:endParaRPr lang="en-US"/>
          </a:p>
        </p:txBody>
      </p:sp>
      <p:pic>
        <p:nvPicPr>
          <p:cNvPr id="7" name="Picture 6"/>
          <p:cNvPicPr>
            <a:picLocks noChangeAspect="1"/>
          </p:cNvPicPr>
          <p:nvPr/>
        </p:nvPicPr>
        <p:blipFill>
          <a:blip r:embed="rId3"/>
          <a:stretch>
            <a:fillRect/>
          </a:stretch>
        </p:blipFill>
        <p:spPr>
          <a:xfrm>
            <a:off x="5805385" y="-313504"/>
            <a:ext cx="6188601" cy="4920652"/>
          </a:xfrm>
          <a:prstGeom prst="rect">
            <a:avLst/>
          </a:prstGeom>
        </p:spPr>
      </p:pic>
      <p:pic>
        <p:nvPicPr>
          <p:cNvPr id="4" name="Picture 3"/>
          <p:cNvPicPr>
            <a:picLocks noChangeAspect="1"/>
          </p:cNvPicPr>
          <p:nvPr/>
        </p:nvPicPr>
        <p:blipFill>
          <a:blip r:embed="rId4"/>
          <a:stretch>
            <a:fillRect/>
          </a:stretch>
        </p:blipFill>
        <p:spPr>
          <a:xfrm>
            <a:off x="5380634" y="2978403"/>
            <a:ext cx="5704615" cy="3568701"/>
          </a:xfrm>
          <a:prstGeom prst="rect">
            <a:avLst/>
          </a:prstGeom>
        </p:spPr>
      </p:pic>
    </p:spTree>
    <p:extLst>
      <p:ext uri="{BB962C8B-B14F-4D97-AF65-F5344CB8AC3E}">
        <p14:creationId xmlns:p14="http://schemas.microsoft.com/office/powerpoint/2010/main" val="28900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16967" y="74712"/>
            <a:ext cx="1219200" cy="1219200"/>
          </a:xfrm>
          <a:prstGeom prst="rect">
            <a:avLst/>
          </a:prstGeom>
          <a:noFill/>
        </p:spPr>
        <p:txBody>
          <a:bodyPr wrap="none" lIns="0" tIns="0" rIns="0" bIns="0" rtlCol="0">
            <a:noAutofit/>
          </a:bodyPr>
          <a:lstStyle/>
          <a:p>
            <a:pPr>
              <a:lnSpc>
                <a:spcPct val="90000"/>
              </a:lnSpc>
            </a:pPr>
            <a:endParaRPr lang="en-US" sz="2400" dirty="0" err="1">
              <a:solidFill>
                <a:prstClr val="black"/>
              </a:solidFill>
            </a:endParaRPr>
          </a:p>
        </p:txBody>
      </p:sp>
      <p:pic>
        <p:nvPicPr>
          <p:cNvPr id="6" name="Picture 5"/>
          <p:cNvPicPr>
            <a:picLocks noChangeAspect="1"/>
          </p:cNvPicPr>
          <p:nvPr/>
        </p:nvPicPr>
        <p:blipFill>
          <a:blip r:embed="rId3"/>
          <a:stretch>
            <a:fillRect/>
          </a:stretch>
        </p:blipFill>
        <p:spPr>
          <a:xfrm>
            <a:off x="7347716" y="2394617"/>
            <a:ext cx="1154033" cy="1009779"/>
          </a:xfrm>
          <a:prstGeom prst="rect">
            <a:avLst/>
          </a:prstGeom>
        </p:spPr>
      </p:pic>
      <p:pic>
        <p:nvPicPr>
          <p:cNvPr id="8" name="Picture 7"/>
          <p:cNvPicPr>
            <a:picLocks noChangeAspect="1"/>
          </p:cNvPicPr>
          <p:nvPr/>
        </p:nvPicPr>
        <p:blipFill>
          <a:blip r:embed="rId4"/>
          <a:stretch>
            <a:fillRect/>
          </a:stretch>
        </p:blipFill>
        <p:spPr>
          <a:xfrm>
            <a:off x="9385668" y="2398223"/>
            <a:ext cx="1343293" cy="1006173"/>
          </a:xfrm>
          <a:prstGeom prst="rect">
            <a:avLst/>
          </a:prstGeom>
        </p:spPr>
      </p:pic>
      <p:sp>
        <p:nvSpPr>
          <p:cNvPr id="9" name="TextBox 8"/>
          <p:cNvSpPr txBox="1"/>
          <p:nvPr/>
        </p:nvSpPr>
        <p:spPr>
          <a:xfrm>
            <a:off x="7071289" y="3419636"/>
            <a:ext cx="1706880" cy="276999"/>
          </a:xfrm>
          <a:prstGeom prst="rect">
            <a:avLst/>
          </a:prstGeom>
          <a:noFill/>
        </p:spPr>
        <p:txBody>
          <a:bodyPr wrap="square" rtlCol="0">
            <a:spAutoFit/>
          </a:bodyPr>
          <a:lstStyle/>
          <a:p>
            <a:pPr algn="ctr" defTabSz="573588">
              <a:spcAft>
                <a:spcPts val="533"/>
              </a:spcAft>
              <a:buSzPct val="100000"/>
            </a:pPr>
            <a:r>
              <a:rPr lang="en-US" sz="1200" i="1" dirty="0">
                <a:solidFill>
                  <a:srgbClr val="000000"/>
                </a:solidFill>
                <a:cs typeface="HP Simplified" pitchFamily="34" charset="0"/>
              </a:rPr>
              <a:t>Location Shared Device</a:t>
            </a:r>
          </a:p>
        </p:txBody>
      </p:sp>
      <p:sp>
        <p:nvSpPr>
          <p:cNvPr id="10" name="TextBox 9"/>
          <p:cNvSpPr txBox="1"/>
          <p:nvPr/>
        </p:nvSpPr>
        <p:spPr>
          <a:xfrm>
            <a:off x="9245021" y="3356984"/>
            <a:ext cx="1879235" cy="461665"/>
          </a:xfrm>
          <a:prstGeom prst="rect">
            <a:avLst/>
          </a:prstGeom>
          <a:noFill/>
        </p:spPr>
        <p:txBody>
          <a:bodyPr wrap="square" rtlCol="0">
            <a:spAutoFit/>
          </a:bodyPr>
          <a:lstStyle/>
          <a:p>
            <a:pPr algn="ctr" defTabSz="573588">
              <a:spcAft>
                <a:spcPts val="533"/>
              </a:spcAft>
              <a:buSzPct val="100000"/>
            </a:pPr>
            <a:r>
              <a:rPr lang="en-US" sz="1200" i="1" dirty="0">
                <a:solidFill>
                  <a:srgbClr val="000000"/>
                </a:solidFill>
                <a:cs typeface="HP Simplified" pitchFamily="34" charset="0"/>
              </a:rPr>
              <a:t>Organization Shared Application</a:t>
            </a:r>
          </a:p>
        </p:txBody>
      </p:sp>
      <p:grpSp>
        <p:nvGrpSpPr>
          <p:cNvPr id="11" name="Group 10"/>
          <p:cNvGrpSpPr/>
          <p:nvPr/>
        </p:nvGrpSpPr>
        <p:grpSpPr>
          <a:xfrm>
            <a:off x="7521856" y="903177"/>
            <a:ext cx="1019037" cy="1043597"/>
            <a:chOff x="289254" y="790473"/>
            <a:chExt cx="1050223" cy="1131303"/>
          </a:xfrm>
        </p:grpSpPr>
        <p:pic>
          <p:nvPicPr>
            <p:cNvPr id="12" name="Picture 11"/>
            <p:cNvPicPr>
              <a:picLocks noChangeAspect="1"/>
            </p:cNvPicPr>
            <p:nvPr/>
          </p:nvPicPr>
          <p:blipFill>
            <a:blip r:embed="rId5"/>
            <a:stretch>
              <a:fillRect/>
            </a:stretch>
          </p:blipFill>
          <p:spPr>
            <a:xfrm>
              <a:off x="527847" y="790473"/>
              <a:ext cx="573038" cy="827382"/>
            </a:xfrm>
            <a:prstGeom prst="rect">
              <a:avLst/>
            </a:prstGeom>
          </p:spPr>
        </p:pic>
        <p:sp>
          <p:nvSpPr>
            <p:cNvPr id="13" name="TextBox 12"/>
            <p:cNvSpPr txBox="1"/>
            <p:nvPr/>
          </p:nvSpPr>
          <p:spPr>
            <a:xfrm>
              <a:off x="289254" y="1621497"/>
              <a:ext cx="1050223" cy="300279"/>
            </a:xfrm>
            <a:prstGeom prst="rect">
              <a:avLst/>
            </a:prstGeom>
            <a:noFill/>
          </p:spPr>
          <p:txBody>
            <a:bodyPr wrap="square" rtlCol="0">
              <a:spAutoFit/>
            </a:bodyPr>
            <a:lstStyle/>
            <a:p>
              <a:pPr algn="ctr" defTabSz="430192">
                <a:spcAft>
                  <a:spcPts val="400"/>
                </a:spcAft>
                <a:buSzPct val="100000"/>
              </a:pPr>
              <a:r>
                <a:rPr lang="en-US" sz="1200" i="1" dirty="0">
                  <a:solidFill>
                    <a:srgbClr val="000000"/>
                  </a:solidFill>
                  <a:cs typeface="HP Simplified" pitchFamily="34" charset="0"/>
                </a:rPr>
                <a:t>User A</a:t>
              </a:r>
            </a:p>
          </p:txBody>
        </p:sp>
      </p:grpSp>
      <p:sp>
        <p:nvSpPr>
          <p:cNvPr id="14" name="Rounded Rectangular Callout 13"/>
          <p:cNvSpPr/>
          <p:nvPr/>
        </p:nvSpPr>
        <p:spPr>
          <a:xfrm>
            <a:off x="8501749" y="493528"/>
            <a:ext cx="1960841" cy="306467"/>
          </a:xfrm>
          <a:prstGeom prst="wedgeRoundRectCallout">
            <a:avLst>
              <a:gd name="adj1" fmla="val -64788"/>
              <a:gd name="adj2" fmla="val 44206"/>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Help! Printer is jammed</a:t>
            </a:r>
          </a:p>
        </p:txBody>
      </p:sp>
      <p:sp>
        <p:nvSpPr>
          <p:cNvPr id="18" name="Rounded Rectangular Callout 17"/>
          <p:cNvSpPr/>
          <p:nvPr/>
        </p:nvSpPr>
        <p:spPr>
          <a:xfrm>
            <a:off x="9013312" y="1339704"/>
            <a:ext cx="1837569" cy="510778"/>
          </a:xfrm>
          <a:prstGeom prst="wedgeRoundRectCallout">
            <a:avLst>
              <a:gd name="adj1" fmla="val -83499"/>
              <a:gd name="adj2" fmla="val -60969"/>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Is the Payroll portal is down?</a:t>
            </a:r>
          </a:p>
        </p:txBody>
      </p:sp>
      <p:sp>
        <p:nvSpPr>
          <p:cNvPr id="19" name="Rounded Rectangular Callout 18"/>
          <p:cNvSpPr/>
          <p:nvPr/>
        </p:nvSpPr>
        <p:spPr>
          <a:xfrm>
            <a:off x="5959652" y="5294940"/>
            <a:ext cx="1837569" cy="510778"/>
          </a:xfrm>
          <a:prstGeom prst="wedgeRoundRectCallout">
            <a:avLst>
              <a:gd name="adj1" fmla="val 49198"/>
              <a:gd name="adj2" fmla="val -154955"/>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Me too! I have the same problem</a:t>
            </a:r>
          </a:p>
        </p:txBody>
      </p:sp>
      <p:grpSp>
        <p:nvGrpSpPr>
          <p:cNvPr id="20" name="Group 19"/>
          <p:cNvGrpSpPr/>
          <p:nvPr/>
        </p:nvGrpSpPr>
        <p:grpSpPr>
          <a:xfrm>
            <a:off x="9126832" y="4215372"/>
            <a:ext cx="3046229" cy="1082787"/>
            <a:chOff x="-148556" y="2109671"/>
            <a:chExt cx="1775514" cy="1022645"/>
          </a:xfrm>
        </p:grpSpPr>
        <p:pic>
          <p:nvPicPr>
            <p:cNvPr id="21" name="Picture 20"/>
            <p:cNvPicPr>
              <a:picLocks noChangeAspect="1"/>
            </p:cNvPicPr>
            <p:nvPr/>
          </p:nvPicPr>
          <p:blipFill>
            <a:blip r:embed="rId6"/>
            <a:stretch>
              <a:fillRect/>
            </a:stretch>
          </p:blipFill>
          <p:spPr>
            <a:xfrm>
              <a:off x="558113" y="2109671"/>
              <a:ext cx="280184" cy="672008"/>
            </a:xfrm>
            <a:prstGeom prst="rect">
              <a:avLst/>
            </a:prstGeom>
          </p:spPr>
        </p:pic>
        <p:sp>
          <p:nvSpPr>
            <p:cNvPr id="22" name="TextBox 21"/>
            <p:cNvSpPr txBox="1"/>
            <p:nvPr/>
          </p:nvSpPr>
          <p:spPr>
            <a:xfrm>
              <a:off x="-148556" y="2870702"/>
              <a:ext cx="1775514" cy="261614"/>
            </a:xfrm>
            <a:prstGeom prst="rect">
              <a:avLst/>
            </a:prstGeom>
            <a:noFill/>
          </p:spPr>
          <p:txBody>
            <a:bodyPr wrap="square" rtlCol="0">
              <a:spAutoFit/>
            </a:bodyPr>
            <a:lstStyle/>
            <a:p>
              <a:pPr algn="ctr" defTabSz="430192">
                <a:spcAft>
                  <a:spcPts val="400"/>
                </a:spcAft>
                <a:buSzPct val="100000"/>
              </a:pPr>
              <a:r>
                <a:rPr lang="en-US" sz="1200" i="1" dirty="0">
                  <a:solidFill>
                    <a:srgbClr val="000000"/>
                  </a:solidFill>
                  <a:cs typeface="HP Simplified" pitchFamily="34" charset="0"/>
                </a:rPr>
                <a:t>User C</a:t>
              </a:r>
            </a:p>
          </p:txBody>
        </p:sp>
      </p:grpSp>
      <p:grpSp>
        <p:nvGrpSpPr>
          <p:cNvPr id="23" name="Group 22"/>
          <p:cNvGrpSpPr/>
          <p:nvPr/>
        </p:nvGrpSpPr>
        <p:grpSpPr>
          <a:xfrm>
            <a:off x="7440152" y="4215372"/>
            <a:ext cx="1215093" cy="1090286"/>
            <a:chOff x="184071" y="3651524"/>
            <a:chExt cx="1260590" cy="1070366"/>
          </a:xfrm>
        </p:grpSpPr>
        <p:pic>
          <p:nvPicPr>
            <p:cNvPr id="24" name="Picture 23"/>
            <p:cNvPicPr>
              <a:picLocks noChangeAspect="1"/>
            </p:cNvPicPr>
            <p:nvPr/>
          </p:nvPicPr>
          <p:blipFill>
            <a:blip r:embed="rId7"/>
            <a:stretch>
              <a:fillRect/>
            </a:stretch>
          </p:blipFill>
          <p:spPr>
            <a:xfrm>
              <a:off x="567005" y="3651524"/>
              <a:ext cx="494723" cy="648691"/>
            </a:xfrm>
            <a:prstGeom prst="rect">
              <a:avLst/>
            </a:prstGeom>
          </p:spPr>
        </p:pic>
        <p:sp>
          <p:nvSpPr>
            <p:cNvPr id="25" name="TextBox 24"/>
            <p:cNvSpPr txBox="1"/>
            <p:nvPr/>
          </p:nvSpPr>
          <p:spPr>
            <a:xfrm>
              <a:off x="184071" y="4449952"/>
              <a:ext cx="1260590" cy="271938"/>
            </a:xfrm>
            <a:prstGeom prst="rect">
              <a:avLst/>
            </a:prstGeom>
            <a:noFill/>
          </p:spPr>
          <p:txBody>
            <a:bodyPr wrap="square" rtlCol="0">
              <a:spAutoFit/>
            </a:bodyPr>
            <a:lstStyle/>
            <a:p>
              <a:pPr algn="ctr" defTabSz="430192">
                <a:spcAft>
                  <a:spcPts val="400"/>
                </a:spcAft>
                <a:buSzPct val="100000"/>
              </a:pPr>
              <a:r>
                <a:rPr lang="en-US" sz="1200" i="1" dirty="0">
                  <a:solidFill>
                    <a:srgbClr val="000000"/>
                  </a:solidFill>
                  <a:cs typeface="HP Simplified" pitchFamily="34" charset="0"/>
                </a:rPr>
                <a:t>User B</a:t>
              </a:r>
            </a:p>
          </p:txBody>
        </p:sp>
      </p:grpSp>
      <p:sp>
        <p:nvSpPr>
          <p:cNvPr id="26" name="Rounded Rectangular Callout 25"/>
          <p:cNvSpPr/>
          <p:nvPr/>
        </p:nvSpPr>
        <p:spPr>
          <a:xfrm>
            <a:off x="8246316" y="5294940"/>
            <a:ext cx="2531419" cy="510778"/>
          </a:xfrm>
          <a:prstGeom prst="wedgeRoundRectCallout">
            <a:avLst>
              <a:gd name="adj1" fmla="val 31419"/>
              <a:gd name="adj2" fmla="val -157254"/>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 just got help unjamming the printer. Try it now </a:t>
            </a:r>
            <a:r>
              <a:rPr lang="en-US" sz="1200" i="1" dirty="0">
                <a:solidFill>
                  <a:prstClr val="black"/>
                </a:solidFill>
                <a:sym typeface="Wingdings" panose="05000000000000000000" pitchFamily="2" charset="2"/>
              </a:rPr>
              <a:t></a:t>
            </a:r>
            <a:endParaRPr lang="en-US" sz="1200" i="1" dirty="0">
              <a:solidFill>
                <a:prstClr val="black"/>
              </a:solidFill>
            </a:endParaRPr>
          </a:p>
        </p:txBody>
      </p:sp>
      <p:sp>
        <p:nvSpPr>
          <p:cNvPr id="3" name="Title 2"/>
          <p:cNvSpPr>
            <a:spLocks noGrp="1"/>
          </p:cNvSpPr>
          <p:nvPr>
            <p:ph type="title"/>
          </p:nvPr>
        </p:nvSpPr>
        <p:spPr/>
        <p:txBody>
          <a:bodyPr/>
          <a:lstStyle/>
          <a:p>
            <a:r>
              <a:rPr lang="en-US" dirty="0" smtClean="0">
                <a:solidFill>
                  <a:schemeClr val="tx1"/>
                </a:solidFill>
              </a:rPr>
              <a:t>Public </a:t>
            </a:r>
            <a:r>
              <a:rPr lang="en-US" dirty="0">
                <a:solidFill>
                  <a:schemeClr val="tx1"/>
                </a:solidFill>
              </a:rPr>
              <a:t>Requests</a:t>
            </a:r>
          </a:p>
        </p:txBody>
      </p:sp>
      <p:sp>
        <p:nvSpPr>
          <p:cNvPr id="7" name="Content Placeholder 6"/>
          <p:cNvSpPr>
            <a:spLocks noGrp="1"/>
          </p:cNvSpPr>
          <p:nvPr>
            <p:ph sz="quarter" idx="4294967295"/>
          </p:nvPr>
        </p:nvSpPr>
        <p:spPr>
          <a:xfrm>
            <a:off x="609442" y="1408113"/>
            <a:ext cx="4764247" cy="4470400"/>
          </a:xfrm>
        </p:spPr>
        <p:txBody>
          <a:bodyPr>
            <a:normAutofit/>
          </a:bodyPr>
          <a:lstStyle/>
          <a:p>
            <a:pPr defTabSz="573516"/>
            <a:r>
              <a:rPr lang="en-US" dirty="0">
                <a:solidFill>
                  <a:schemeClr val="accent1"/>
                </a:solidFill>
              </a:rPr>
              <a:t>Shared Visibility</a:t>
            </a:r>
          </a:p>
          <a:p>
            <a:pPr marL="228594" lvl="1" indent="0">
              <a:lnSpc>
                <a:spcPct val="80000"/>
              </a:lnSpc>
              <a:buNone/>
            </a:pPr>
            <a:r>
              <a:rPr lang="en-US" sz="1400" dirty="0"/>
              <a:t>Enable expanded visibility for requests for specific offerings. For example:</a:t>
            </a:r>
          </a:p>
          <a:p>
            <a:pPr lvl="1">
              <a:lnSpc>
                <a:spcPct val="80000"/>
              </a:lnSpc>
            </a:pPr>
            <a:r>
              <a:rPr lang="en-US" sz="1400" dirty="0"/>
              <a:t>Support for Shared Printer issues may be visible by users in the same location</a:t>
            </a:r>
          </a:p>
          <a:p>
            <a:pPr lvl="1">
              <a:lnSpc>
                <a:spcPct val="80000"/>
              </a:lnSpc>
            </a:pPr>
            <a:r>
              <a:rPr lang="en-US" sz="1400" dirty="0"/>
              <a:t>Application Performance issues may be visible by users in the same organization</a:t>
            </a:r>
          </a:p>
          <a:p>
            <a:pPr defTabSz="573516"/>
            <a:r>
              <a:rPr lang="en-US" dirty="0">
                <a:solidFill>
                  <a:schemeClr val="accent1"/>
                </a:solidFill>
              </a:rPr>
              <a:t>“Me Too!”</a:t>
            </a:r>
          </a:p>
          <a:p>
            <a:pPr lvl="1">
              <a:lnSpc>
                <a:spcPct val="80000"/>
              </a:lnSpc>
            </a:pPr>
            <a:r>
              <a:rPr lang="en-US" sz="1400" dirty="0"/>
              <a:t>When users report an issue, they are presented with similar visible support requests</a:t>
            </a:r>
          </a:p>
          <a:p>
            <a:pPr lvl="1">
              <a:lnSpc>
                <a:spcPct val="80000"/>
              </a:lnSpc>
            </a:pPr>
            <a:r>
              <a:rPr lang="en-US" sz="1400" dirty="0"/>
              <a:t>Instead of opening a new ticket, a user may sign onto a public/social ticket, add comments and receive tracking </a:t>
            </a:r>
            <a:r>
              <a:rPr lang="en-US" sz="1400" dirty="0" smtClean="0"/>
              <a:t>notification</a:t>
            </a:r>
            <a:endParaRPr lang="en-US" sz="1400"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9</a:t>
            </a:fld>
            <a:endParaRPr lang="en-US" dirty="0"/>
          </a:p>
        </p:txBody>
      </p:sp>
    </p:spTree>
    <p:extLst>
      <p:ext uri="{BB962C8B-B14F-4D97-AF65-F5344CB8AC3E}">
        <p14:creationId xmlns:p14="http://schemas.microsoft.com/office/powerpoint/2010/main" val="115519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1_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4.xml><?xml version="1.0" encoding="utf-8"?>
<a:theme xmlns:a="http://schemas.openxmlformats.org/drawingml/2006/main" name="Office Theme">
  <a:themeElements>
    <a:clrScheme name="Office Theme">
      <a:dk1>
        <a:srgbClr val="212E35"/>
      </a:dk1>
      <a:lt1>
        <a:srgbClr val="352014"/>
      </a:lt1>
      <a:dk2>
        <a:srgbClr val="A7A7A7"/>
      </a:dk2>
      <a:lt2>
        <a:srgbClr val="535353"/>
      </a:lt2>
      <a:accent1>
        <a:srgbClr val="C6179D"/>
      </a:accent1>
      <a:accent2>
        <a:srgbClr val="7425AD"/>
      </a:accent2>
      <a:accent3>
        <a:srgbClr val="231CA5"/>
      </a:accent3>
      <a:accent4>
        <a:srgbClr val="1668C1"/>
      </a:accent4>
      <a:accent5>
        <a:srgbClr val="29CEFE"/>
      </a:accent5>
      <a:accent6>
        <a:srgbClr val="2FD6C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lank.pptx" id="{D341BDEC-A7C3-4CA3-A6D4-5C2244DFE42A}" vid="{492BBA6F-2670-4132-B33F-F9C2BC3BF3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6D1A4E-68D9-4C94-AEA0-BB144FAFFF21}">
  <ds:schemaRefs>
    <ds:schemaRef ds:uri="http://schemas.microsoft.com/sharepoint/v3/contenttype/forms"/>
  </ds:schemaRefs>
</ds:datastoreItem>
</file>

<file path=customXml/itemProps3.xml><?xml version="1.0" encoding="utf-8"?>
<ds:datastoreItem xmlns:ds="http://schemas.openxmlformats.org/officeDocument/2006/customXml" ds:itemID="{D7B01CFF-8547-4E06-87BD-4BAC7C3232DD}">
  <ds:schemaRefs>
    <ds:schemaRef ds:uri="1eddce99-1d0c-468e-980b-a6c35b3e1af6"/>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a8928c6c-9e43-4659-83e5-b394eaf808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11468</TotalTime>
  <Words>3319</Words>
  <Application>Microsoft Office PowerPoint</Application>
  <PresentationFormat>Widescreen</PresentationFormat>
  <Paragraphs>585</Paragraphs>
  <Slides>43</Slides>
  <Notes>36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43</vt:i4>
      </vt:variant>
    </vt:vector>
  </HeadingPairs>
  <TitlesOfParts>
    <vt:vector size="55" baseType="lpstr">
      <vt:lpstr>.AppleSystemUIFont</vt:lpstr>
      <vt:lpstr>Arial</vt:lpstr>
      <vt:lpstr>Arial (Headings)</vt:lpstr>
      <vt:lpstr>Calibri</vt:lpstr>
      <vt:lpstr>Calibri Light</vt:lpstr>
      <vt:lpstr>Helvetica</vt:lpstr>
      <vt:lpstr>HP Simplified</vt:lpstr>
      <vt:lpstr>Wingdings</vt:lpstr>
      <vt:lpstr>MICROFOCUS THEME v5</vt:lpstr>
      <vt:lpstr>MF COLOR GRADIENTS</vt:lpstr>
      <vt:lpstr>1_MICROFOCUS THEME v5</vt:lpstr>
      <vt:lpstr>Office Theme</vt:lpstr>
      <vt:lpstr>Module 1 – SMA-X User Interfaces</vt:lpstr>
      <vt:lpstr>Objectives</vt:lpstr>
      <vt:lpstr>SMA Service Portal</vt:lpstr>
      <vt:lpstr>SMA Service Portal</vt:lpstr>
      <vt:lpstr>Chat with virtual or real agent</vt:lpstr>
      <vt:lpstr>Smart Ticket OCR feature</vt:lpstr>
      <vt:lpstr>Shop</vt:lpstr>
      <vt:lpstr>Ask Friends/Help Friends</vt:lpstr>
      <vt:lpstr>Public Requests</vt:lpstr>
      <vt:lpstr>IT News</vt:lpstr>
      <vt:lpstr>Surveys</vt:lpstr>
      <vt:lpstr>Mobile Self-Service</vt:lpstr>
      <vt:lpstr>Smart Email</vt:lpstr>
      <vt:lpstr>Self-Service Interfaces Feature Summary</vt:lpstr>
      <vt:lpstr>Agent IT Interface</vt:lpstr>
      <vt:lpstr>Navigating the IT Agent Interface </vt:lpstr>
      <vt:lpstr>Navigating the IT Agent Interface</vt:lpstr>
      <vt:lpstr>Navigating the IT Agent Interface</vt:lpstr>
      <vt:lpstr>Online Help in agent interface</vt:lpstr>
      <vt:lpstr>Record List Layout</vt:lpstr>
      <vt:lpstr>Filtering a List</vt:lpstr>
      <vt:lpstr>Views</vt:lpstr>
      <vt:lpstr>Productivity Features</vt:lpstr>
      <vt:lpstr>Record Details Layout</vt:lpstr>
      <vt:lpstr>Predefined Tabs</vt:lpstr>
      <vt:lpstr>Productivity Features</vt:lpstr>
      <vt:lpstr>Smart suggestions for Service and Offering</vt:lpstr>
      <vt:lpstr>Relationships between Records</vt:lpstr>
      <vt:lpstr>Related Records tab</vt:lpstr>
      <vt:lpstr>Task Plans and Approvals</vt:lpstr>
      <vt:lpstr>Tasks and Approval Inboxes</vt:lpstr>
      <vt:lpstr>Task Plans</vt:lpstr>
      <vt:lpstr>Task Plans</vt:lpstr>
      <vt:lpstr>Task Plan – Add a Task </vt:lpstr>
      <vt:lpstr>Task Workflow – Manual task</vt:lpstr>
      <vt:lpstr>Task Workflow – Automated task</vt:lpstr>
      <vt:lpstr>End User Tasks – To Complete a Task </vt:lpstr>
      <vt:lpstr>Completed Request Tasks and Approvals </vt:lpstr>
      <vt:lpstr>Approval Plan </vt:lpstr>
      <vt:lpstr>Approval Plan – Add an Approval </vt:lpstr>
      <vt:lpstr>Approval Strategy </vt:lpstr>
      <vt:lpstr>Executing Approvals </vt:lpstr>
      <vt:lpstr>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317</cp:revision>
  <dcterms:created xsi:type="dcterms:W3CDTF">2017-09-18T16:47:52Z</dcterms:created>
  <dcterms:modified xsi:type="dcterms:W3CDTF">2018-01-30T01:05:14Z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